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3"/>
  </p:notesMasterIdLst>
  <p:handoutMasterIdLst>
    <p:handoutMasterId r:id="rId24"/>
  </p:handoutMasterIdLst>
  <p:sldIdLst>
    <p:sldId id="387" r:id="rId2"/>
    <p:sldId id="392" r:id="rId3"/>
    <p:sldId id="445" r:id="rId4"/>
    <p:sldId id="450" r:id="rId5"/>
    <p:sldId id="446" r:id="rId6"/>
    <p:sldId id="449" r:id="rId7"/>
    <p:sldId id="455" r:id="rId8"/>
    <p:sldId id="393" r:id="rId9"/>
    <p:sldId id="394" r:id="rId10"/>
    <p:sldId id="395" r:id="rId11"/>
    <p:sldId id="397" r:id="rId12"/>
    <p:sldId id="398" r:id="rId13"/>
    <p:sldId id="451" r:id="rId14"/>
    <p:sldId id="452" r:id="rId15"/>
    <p:sldId id="453" r:id="rId16"/>
    <p:sldId id="461" r:id="rId17"/>
    <p:sldId id="399" r:id="rId18"/>
    <p:sldId id="400" r:id="rId19"/>
    <p:sldId id="401" r:id="rId20"/>
    <p:sldId id="460" r:id="rId21"/>
    <p:sldId id="459" r:id="rId22"/>
  </p:sldIdLst>
  <p:sldSz cx="9144000" cy="6858000" type="screen4x3"/>
  <p:notesSz cx="9448800" cy="715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F3300"/>
    <a:srgbClr val="40404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644" autoAdjust="0"/>
  </p:normalViewPr>
  <p:slideViewPr>
    <p:cSldViewPr>
      <p:cViewPr>
        <p:scale>
          <a:sx n="100" d="100"/>
          <a:sy n="100" d="100"/>
        </p:scale>
        <p:origin x="-49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00462-E05B-4D11-B51B-60F8562C8D6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8DC5F14F-D93D-45C2-B016-9E47730D467F}">
      <dgm:prSet phldrT="[텍스트]"/>
      <dgm:spPr/>
      <dgm:t>
        <a:bodyPr/>
        <a:lstStyle/>
        <a:p>
          <a:pPr latinLnBrk="1"/>
          <a:r>
            <a:rPr lang="en-US" altLang="ko-KR" dirty="0" smtClean="0"/>
            <a:t>HRM</a:t>
          </a:r>
          <a:endParaRPr lang="ko-KR" altLang="en-US" dirty="0"/>
        </a:p>
      </dgm:t>
    </dgm:pt>
    <dgm:pt modelId="{3D22E34F-E546-4B49-915D-78D2612C66C9}" type="parTrans" cxnId="{2AF6C686-7681-485A-9633-08DCC1B9F79A}">
      <dgm:prSet/>
      <dgm:spPr/>
      <dgm:t>
        <a:bodyPr/>
        <a:lstStyle/>
        <a:p>
          <a:pPr latinLnBrk="1"/>
          <a:endParaRPr lang="ko-KR" altLang="en-US"/>
        </a:p>
      </dgm:t>
    </dgm:pt>
    <dgm:pt modelId="{C099631A-C73D-49AD-A54A-7CDC5EFE09E1}" type="sibTrans" cxnId="{2AF6C686-7681-485A-9633-08DCC1B9F79A}">
      <dgm:prSet/>
      <dgm:spPr/>
      <dgm:t>
        <a:bodyPr/>
        <a:lstStyle/>
        <a:p>
          <a:pPr latinLnBrk="1"/>
          <a:endParaRPr lang="ko-KR" altLang="en-US"/>
        </a:p>
      </dgm:t>
    </dgm:pt>
    <dgm:pt modelId="{D2B9512D-9A33-4732-830C-947F866EBD9C}">
      <dgm:prSet phldrT="[텍스트]"/>
      <dgm:spPr/>
      <dgm:t>
        <a:bodyPr/>
        <a:lstStyle/>
        <a:p>
          <a:pPr latinLnBrk="1"/>
          <a:r>
            <a:rPr lang="en-US" altLang="ko-KR" dirty="0" smtClean="0"/>
            <a:t>Organization, Corporate Governance</a:t>
          </a:r>
          <a:endParaRPr lang="ko-KR" altLang="en-US" dirty="0"/>
        </a:p>
      </dgm:t>
    </dgm:pt>
    <dgm:pt modelId="{650376B3-9E62-413A-AB6C-21137F00C82F}" type="parTrans" cxnId="{F78D16BA-5998-4D59-879C-1F8A4609ACCF}">
      <dgm:prSet/>
      <dgm:spPr/>
      <dgm:t>
        <a:bodyPr/>
        <a:lstStyle/>
        <a:p>
          <a:pPr latinLnBrk="1"/>
          <a:endParaRPr lang="ko-KR" altLang="en-US"/>
        </a:p>
      </dgm:t>
    </dgm:pt>
    <dgm:pt modelId="{2190D83A-5082-4573-8772-1B18BEA4E3CB}" type="sibTrans" cxnId="{F78D16BA-5998-4D59-879C-1F8A4609ACCF}">
      <dgm:prSet/>
      <dgm:spPr/>
      <dgm:t>
        <a:bodyPr/>
        <a:lstStyle/>
        <a:p>
          <a:pPr latinLnBrk="1"/>
          <a:endParaRPr lang="ko-KR" altLang="en-US"/>
        </a:p>
      </dgm:t>
    </dgm:pt>
    <dgm:pt modelId="{19F49D71-EBF5-4DB0-9E8C-EC554335526D}">
      <dgm:prSet phldrT="[텍스트]"/>
      <dgm:spPr/>
      <dgm:t>
        <a:bodyPr/>
        <a:lstStyle/>
        <a:p>
          <a:pPr latinLnBrk="1"/>
          <a:r>
            <a:rPr lang="en-US" altLang="ko-KR" dirty="0" smtClean="0"/>
            <a:t>Innovation</a:t>
          </a:r>
          <a:endParaRPr lang="ko-KR" altLang="en-US" dirty="0"/>
        </a:p>
      </dgm:t>
    </dgm:pt>
    <dgm:pt modelId="{247517A7-6B84-414B-993C-1593ECD96B26}" type="parTrans" cxnId="{F604C401-8DB1-4C82-A50B-D907709DB9D1}">
      <dgm:prSet/>
      <dgm:spPr/>
      <dgm:t>
        <a:bodyPr/>
        <a:lstStyle/>
        <a:p>
          <a:pPr latinLnBrk="1"/>
          <a:endParaRPr lang="ko-KR" altLang="en-US"/>
        </a:p>
      </dgm:t>
    </dgm:pt>
    <dgm:pt modelId="{3D177D9E-1133-4096-A758-E8D967CC1CFB}" type="sibTrans" cxnId="{F604C401-8DB1-4C82-A50B-D907709DB9D1}">
      <dgm:prSet/>
      <dgm:spPr/>
      <dgm:t>
        <a:bodyPr/>
        <a:lstStyle/>
        <a:p>
          <a:pPr latinLnBrk="1"/>
          <a:endParaRPr lang="ko-KR" altLang="en-US"/>
        </a:p>
      </dgm:t>
    </dgm:pt>
    <dgm:pt modelId="{2951CC10-E820-4908-BE1A-E217EE41425F}">
      <dgm:prSet phldrT="[텍스트]"/>
      <dgm:spPr/>
      <dgm:t>
        <a:bodyPr/>
        <a:lstStyle/>
        <a:p>
          <a:pPr latinLnBrk="1"/>
          <a:r>
            <a:rPr lang="en-US" altLang="ko-KR" dirty="0" smtClean="0"/>
            <a:t>Strategy, Leadership</a:t>
          </a:r>
          <a:endParaRPr lang="ko-KR" altLang="en-US" dirty="0"/>
        </a:p>
      </dgm:t>
    </dgm:pt>
    <dgm:pt modelId="{326BED5A-3B19-4816-856F-8C4A12CBF9C0}" type="parTrans" cxnId="{9843C941-60CD-491D-BA58-EE432A04A9E9}">
      <dgm:prSet/>
      <dgm:spPr/>
      <dgm:t>
        <a:bodyPr/>
        <a:lstStyle/>
        <a:p>
          <a:pPr latinLnBrk="1"/>
          <a:endParaRPr lang="ko-KR" altLang="en-US"/>
        </a:p>
      </dgm:t>
    </dgm:pt>
    <dgm:pt modelId="{1F04559D-56E1-43FA-B557-44C4A6B2D613}" type="sibTrans" cxnId="{9843C941-60CD-491D-BA58-EE432A04A9E9}">
      <dgm:prSet/>
      <dgm:spPr/>
      <dgm:t>
        <a:bodyPr/>
        <a:lstStyle/>
        <a:p>
          <a:pPr latinLnBrk="1"/>
          <a:endParaRPr lang="ko-KR" altLang="en-US"/>
        </a:p>
      </dgm:t>
    </dgm:pt>
    <dgm:pt modelId="{98877BD8-2CC4-464C-A2F3-717C4B79CEC8}">
      <dgm:prSet phldrT="[텍스트]"/>
      <dgm:spPr/>
      <dgm:t>
        <a:bodyPr/>
        <a:lstStyle/>
        <a:p>
          <a:pPr latinLnBrk="1"/>
          <a:r>
            <a:rPr lang="en-US" altLang="ko-KR" dirty="0" smtClean="0"/>
            <a:t>Marketing</a:t>
          </a:r>
          <a:endParaRPr lang="ko-KR" altLang="en-US" dirty="0"/>
        </a:p>
      </dgm:t>
    </dgm:pt>
    <dgm:pt modelId="{93BAB88A-64E1-441A-99AB-CE487987F634}" type="parTrans" cxnId="{4523E454-F81F-438F-B63E-684044E4A05E}">
      <dgm:prSet/>
      <dgm:spPr/>
      <dgm:t>
        <a:bodyPr/>
        <a:lstStyle/>
        <a:p>
          <a:pPr latinLnBrk="1"/>
          <a:endParaRPr lang="ko-KR" altLang="en-US"/>
        </a:p>
      </dgm:t>
    </dgm:pt>
    <dgm:pt modelId="{75FC045E-968A-44C9-AF5E-ED6C1E4F4342}" type="sibTrans" cxnId="{4523E454-F81F-438F-B63E-684044E4A05E}">
      <dgm:prSet/>
      <dgm:spPr/>
      <dgm:t>
        <a:bodyPr/>
        <a:lstStyle/>
        <a:p>
          <a:pPr latinLnBrk="1"/>
          <a:endParaRPr lang="ko-KR" altLang="en-US"/>
        </a:p>
      </dgm:t>
    </dgm:pt>
    <dgm:pt modelId="{55EA5291-246D-4D66-BBB0-4F90848AD2A7}">
      <dgm:prSet phldrT="[텍스트]"/>
      <dgm:spPr/>
      <dgm:t>
        <a:bodyPr/>
        <a:lstStyle/>
        <a:p>
          <a:pPr latinLnBrk="1"/>
          <a:r>
            <a:rPr lang="en-US" altLang="ko-KR" dirty="0" smtClean="0"/>
            <a:t>Information Systems</a:t>
          </a:r>
          <a:endParaRPr lang="ko-KR" altLang="en-US" dirty="0"/>
        </a:p>
      </dgm:t>
    </dgm:pt>
    <dgm:pt modelId="{0214C587-FE9B-4F59-94C7-32954BB57DF2}" type="parTrans" cxnId="{AD8FD405-0F05-4997-BDED-93A98A54BA03}">
      <dgm:prSet/>
      <dgm:spPr/>
      <dgm:t>
        <a:bodyPr/>
        <a:lstStyle/>
        <a:p>
          <a:pPr latinLnBrk="1"/>
          <a:endParaRPr lang="ko-KR" altLang="en-US"/>
        </a:p>
      </dgm:t>
    </dgm:pt>
    <dgm:pt modelId="{0700785F-67B9-4EC4-A3DF-969CE00DE921}" type="sibTrans" cxnId="{AD8FD405-0F05-4997-BDED-93A98A54BA03}">
      <dgm:prSet/>
      <dgm:spPr/>
      <dgm:t>
        <a:bodyPr/>
        <a:lstStyle/>
        <a:p>
          <a:pPr latinLnBrk="1"/>
          <a:endParaRPr lang="ko-KR" altLang="en-US"/>
        </a:p>
      </dgm:t>
    </dgm:pt>
    <dgm:pt modelId="{2A774FC3-F8ED-4F06-93C0-9DFFBC1F4A4E}">
      <dgm:prSet phldrT="[텍스트]"/>
      <dgm:spPr/>
      <dgm:t>
        <a:bodyPr/>
        <a:lstStyle/>
        <a:p>
          <a:pPr latinLnBrk="1"/>
          <a:r>
            <a:rPr lang="en-US" altLang="ko-KR" dirty="0" smtClean="0"/>
            <a:t>Operations Management</a:t>
          </a:r>
          <a:endParaRPr lang="ko-KR" altLang="en-US" dirty="0"/>
        </a:p>
      </dgm:t>
    </dgm:pt>
    <dgm:pt modelId="{E63AD1F0-F198-4786-9AF9-605CA994E7E0}" type="parTrans" cxnId="{92FABFC1-186A-436C-A4F2-9D72BD3048AE}">
      <dgm:prSet/>
      <dgm:spPr/>
      <dgm:t>
        <a:bodyPr/>
        <a:lstStyle/>
        <a:p>
          <a:pPr latinLnBrk="1"/>
          <a:endParaRPr lang="ko-KR" altLang="en-US"/>
        </a:p>
      </dgm:t>
    </dgm:pt>
    <dgm:pt modelId="{2EA7C008-F512-4E9D-8FC4-53A678234A5A}" type="sibTrans" cxnId="{92FABFC1-186A-436C-A4F2-9D72BD3048AE}">
      <dgm:prSet/>
      <dgm:spPr/>
      <dgm:t>
        <a:bodyPr/>
        <a:lstStyle/>
        <a:p>
          <a:pPr latinLnBrk="1"/>
          <a:endParaRPr lang="ko-KR" altLang="en-US"/>
        </a:p>
      </dgm:t>
    </dgm:pt>
    <dgm:pt modelId="{88AD1ADC-E69B-4EB7-9242-1A4E2D1A523A}">
      <dgm:prSet phldrT="[텍스트]"/>
      <dgm:spPr/>
      <dgm:t>
        <a:bodyPr/>
        <a:lstStyle/>
        <a:p>
          <a:pPr latinLnBrk="1"/>
          <a:r>
            <a:rPr lang="en-US" altLang="ko-KR" dirty="0" smtClean="0"/>
            <a:t>Finance</a:t>
          </a:r>
          <a:endParaRPr lang="ko-KR" altLang="en-US" dirty="0"/>
        </a:p>
      </dgm:t>
    </dgm:pt>
    <dgm:pt modelId="{B526B7FC-AD52-4858-9B7C-3A00047CDA86}" type="parTrans" cxnId="{80E312E7-8EC3-418E-9596-9E33D4453EEC}">
      <dgm:prSet/>
      <dgm:spPr/>
      <dgm:t>
        <a:bodyPr/>
        <a:lstStyle/>
        <a:p>
          <a:pPr latinLnBrk="1"/>
          <a:endParaRPr lang="ko-KR" altLang="en-US"/>
        </a:p>
      </dgm:t>
    </dgm:pt>
    <dgm:pt modelId="{743E3957-35D2-4932-81F5-2FAF8D87E1A3}" type="sibTrans" cxnId="{80E312E7-8EC3-418E-9596-9E33D4453EEC}">
      <dgm:prSet/>
      <dgm:spPr/>
      <dgm:t>
        <a:bodyPr/>
        <a:lstStyle/>
        <a:p>
          <a:pPr latinLnBrk="1"/>
          <a:endParaRPr lang="ko-KR" altLang="en-US"/>
        </a:p>
      </dgm:t>
    </dgm:pt>
    <dgm:pt modelId="{AD111F44-2000-4BEF-8B2D-00A78F5396D5}">
      <dgm:prSet phldrT="[텍스트]"/>
      <dgm:spPr/>
      <dgm:t>
        <a:bodyPr/>
        <a:lstStyle/>
        <a:p>
          <a:pPr latinLnBrk="1"/>
          <a:r>
            <a:rPr lang="en-US" altLang="ko-KR" dirty="0" smtClean="0"/>
            <a:t>Accounting</a:t>
          </a:r>
          <a:endParaRPr lang="ko-KR" altLang="en-US" dirty="0"/>
        </a:p>
      </dgm:t>
    </dgm:pt>
    <dgm:pt modelId="{83D3AAFD-0D3E-445A-ABCD-37F366BF3B0B}" type="parTrans" cxnId="{60590ECA-1036-4990-95BF-6C8C51B112EE}">
      <dgm:prSet/>
      <dgm:spPr/>
      <dgm:t>
        <a:bodyPr/>
        <a:lstStyle/>
        <a:p>
          <a:pPr latinLnBrk="1"/>
          <a:endParaRPr lang="ko-KR" altLang="en-US"/>
        </a:p>
      </dgm:t>
    </dgm:pt>
    <dgm:pt modelId="{841551C0-C1EB-49D3-9583-6DFC018EFB37}" type="sibTrans" cxnId="{60590ECA-1036-4990-95BF-6C8C51B112EE}">
      <dgm:prSet/>
      <dgm:spPr/>
      <dgm:t>
        <a:bodyPr/>
        <a:lstStyle/>
        <a:p>
          <a:pPr latinLnBrk="1"/>
          <a:endParaRPr lang="ko-KR" altLang="en-US"/>
        </a:p>
      </dgm:t>
    </dgm:pt>
    <dgm:pt modelId="{C8A43CE7-D5C9-40ED-96FA-DDF0A6EDB23B}" type="pres">
      <dgm:prSet presAssocID="{FD600462-E05B-4D11-B51B-60F8562C8D6E}" presName="Name0" presStyleCnt="0">
        <dgm:presLayoutVars>
          <dgm:dir/>
          <dgm:animLvl val="lvl"/>
          <dgm:resizeHandles val="exact"/>
        </dgm:presLayoutVars>
      </dgm:prSet>
      <dgm:spPr/>
    </dgm:pt>
    <dgm:pt modelId="{27C5CD72-2F67-46CC-BC15-4612FC9D4C1A}" type="pres">
      <dgm:prSet presAssocID="{8DC5F14F-D93D-45C2-B016-9E47730D467F}" presName="Name8" presStyleCnt="0"/>
      <dgm:spPr/>
    </dgm:pt>
    <dgm:pt modelId="{5C23F732-F2EB-4B32-AC31-F000A7B06D1D}" type="pres">
      <dgm:prSet presAssocID="{8DC5F14F-D93D-45C2-B016-9E47730D467F}" presName="level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9CF4B8-35A7-4398-BB35-373AFCC63575}" type="pres">
      <dgm:prSet presAssocID="{8DC5F14F-D93D-45C2-B016-9E47730D46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F71727-BDB2-46A3-96EF-CEDFFAE6CADB}" type="pres">
      <dgm:prSet presAssocID="{D2B9512D-9A33-4732-830C-947F866EBD9C}" presName="Name8" presStyleCnt="0"/>
      <dgm:spPr/>
    </dgm:pt>
    <dgm:pt modelId="{E949C639-50F5-40EF-B73F-E6A5067ACE9E}" type="pres">
      <dgm:prSet presAssocID="{D2B9512D-9A33-4732-830C-947F866EBD9C}" presName="level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17320F-8E4A-448B-B321-60B432BF42D4}" type="pres">
      <dgm:prSet presAssocID="{D2B9512D-9A33-4732-830C-947F866EBD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A39B13-5E2F-4272-855E-EBE3679E14BA}" type="pres">
      <dgm:prSet presAssocID="{19F49D71-EBF5-4DB0-9E8C-EC554335526D}" presName="Name8" presStyleCnt="0"/>
      <dgm:spPr/>
    </dgm:pt>
    <dgm:pt modelId="{983B3B80-41CF-46B0-A392-E78C65FD046B}" type="pres">
      <dgm:prSet presAssocID="{19F49D71-EBF5-4DB0-9E8C-EC554335526D}" presName="level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DF2F65-D6DE-40A2-84DC-0E59626D8F72}" type="pres">
      <dgm:prSet presAssocID="{19F49D71-EBF5-4DB0-9E8C-EC55433552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CBE434-F6EF-40A9-BB3D-66946E40A2BD}" type="pres">
      <dgm:prSet presAssocID="{2951CC10-E820-4908-BE1A-E217EE41425F}" presName="Name8" presStyleCnt="0"/>
      <dgm:spPr/>
    </dgm:pt>
    <dgm:pt modelId="{FD2C0B2D-4A91-4460-9C58-843098B0A146}" type="pres">
      <dgm:prSet presAssocID="{2951CC10-E820-4908-BE1A-E217EE41425F}" presName="level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64380E-0E1A-49A9-999F-F0C7BDD79698}" type="pres">
      <dgm:prSet presAssocID="{2951CC10-E820-4908-BE1A-E217EE4142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113250-B444-4B9E-BDA1-453C935687F8}" type="pres">
      <dgm:prSet presAssocID="{98877BD8-2CC4-464C-A2F3-717C4B79CEC8}" presName="Name8" presStyleCnt="0"/>
      <dgm:spPr/>
    </dgm:pt>
    <dgm:pt modelId="{F9A023B5-C108-495F-B6F1-BA4DBC5A766C}" type="pres">
      <dgm:prSet presAssocID="{98877BD8-2CC4-464C-A2F3-717C4B79CEC8}" presName="level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98A4D5-C17E-4A5A-B3B3-AC22F05F9C4B}" type="pres">
      <dgm:prSet presAssocID="{98877BD8-2CC4-464C-A2F3-717C4B79CE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CCC6C8-271E-4081-A7BF-CFB35531175A}" type="pres">
      <dgm:prSet presAssocID="{55EA5291-246D-4D66-BBB0-4F90848AD2A7}" presName="Name8" presStyleCnt="0"/>
      <dgm:spPr/>
    </dgm:pt>
    <dgm:pt modelId="{18E9CFCD-75FC-4D49-879E-517BF3127D74}" type="pres">
      <dgm:prSet presAssocID="{55EA5291-246D-4D66-BBB0-4F90848AD2A7}" presName="level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1C47A3-88A1-4C2F-9960-D4570F29CA94}" type="pres">
      <dgm:prSet presAssocID="{55EA5291-246D-4D66-BBB0-4F90848AD2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D087CF-420D-4AC1-BAE1-FAF2808AD95A}" type="pres">
      <dgm:prSet presAssocID="{2A774FC3-F8ED-4F06-93C0-9DFFBC1F4A4E}" presName="Name8" presStyleCnt="0"/>
      <dgm:spPr/>
    </dgm:pt>
    <dgm:pt modelId="{119625BF-E3FC-4479-9C50-8585CCB4A3B4}" type="pres">
      <dgm:prSet presAssocID="{2A774FC3-F8ED-4F06-93C0-9DFFBC1F4A4E}" presName="level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D4936B-B13C-4015-98EA-169C91111276}" type="pres">
      <dgm:prSet presAssocID="{2A774FC3-F8ED-4F06-93C0-9DFFBC1F4A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C7F6C9-5BCC-49D6-A33F-555829D57C1B}" type="pres">
      <dgm:prSet presAssocID="{88AD1ADC-E69B-4EB7-9242-1A4E2D1A523A}" presName="Name8" presStyleCnt="0"/>
      <dgm:spPr/>
    </dgm:pt>
    <dgm:pt modelId="{77EA107C-1919-4007-A23D-40586A66BBB9}" type="pres">
      <dgm:prSet presAssocID="{88AD1ADC-E69B-4EB7-9242-1A4E2D1A523A}" presName="level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30451E-DB2A-4DB2-A0A7-1D011E566BA2}" type="pres">
      <dgm:prSet presAssocID="{88AD1ADC-E69B-4EB7-9242-1A4E2D1A52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EF57F2-6DA4-405D-8CA4-BDCA5970C82D}" type="pres">
      <dgm:prSet presAssocID="{AD111F44-2000-4BEF-8B2D-00A78F5396D5}" presName="Name8" presStyleCnt="0"/>
      <dgm:spPr/>
    </dgm:pt>
    <dgm:pt modelId="{F0A1E975-E403-41AC-8FD2-45D68CCE61B8}" type="pres">
      <dgm:prSet presAssocID="{AD111F44-2000-4BEF-8B2D-00A78F5396D5}" presName="level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B36AC3-7897-441F-8A02-1FFFCB2C9E1A}" type="pres">
      <dgm:prSet presAssocID="{AD111F44-2000-4BEF-8B2D-00A78F5396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AF6C686-7681-485A-9633-08DCC1B9F79A}" srcId="{FD600462-E05B-4D11-B51B-60F8562C8D6E}" destId="{8DC5F14F-D93D-45C2-B016-9E47730D467F}" srcOrd="0" destOrd="0" parTransId="{3D22E34F-E546-4B49-915D-78D2612C66C9}" sibTransId="{C099631A-C73D-49AD-A54A-7CDC5EFE09E1}"/>
    <dgm:cxn modelId="{A2A998E9-BCAB-479E-A0FB-07B8EDF94C5C}" type="presOf" srcId="{FD600462-E05B-4D11-B51B-60F8562C8D6E}" destId="{C8A43CE7-D5C9-40ED-96FA-DDF0A6EDB23B}" srcOrd="0" destOrd="0" presId="urn:microsoft.com/office/officeart/2005/8/layout/pyramid3"/>
    <dgm:cxn modelId="{7213AB69-0BA1-403F-848A-3AC6CABB2E4D}" type="presOf" srcId="{88AD1ADC-E69B-4EB7-9242-1A4E2D1A523A}" destId="{8930451E-DB2A-4DB2-A0A7-1D011E566BA2}" srcOrd="1" destOrd="0" presId="urn:microsoft.com/office/officeart/2005/8/layout/pyramid3"/>
    <dgm:cxn modelId="{643AE674-850E-4ED6-9C42-066F2962CD2C}" type="presOf" srcId="{2951CC10-E820-4908-BE1A-E217EE41425F}" destId="{FE64380E-0E1A-49A9-999F-F0C7BDD79698}" srcOrd="1" destOrd="0" presId="urn:microsoft.com/office/officeart/2005/8/layout/pyramid3"/>
    <dgm:cxn modelId="{F78D16BA-5998-4D59-879C-1F8A4609ACCF}" srcId="{FD600462-E05B-4D11-B51B-60F8562C8D6E}" destId="{D2B9512D-9A33-4732-830C-947F866EBD9C}" srcOrd="1" destOrd="0" parTransId="{650376B3-9E62-413A-AB6C-21137F00C82F}" sibTransId="{2190D83A-5082-4573-8772-1B18BEA4E3CB}"/>
    <dgm:cxn modelId="{A629FF55-20A0-4A00-8426-4E445F3BBAB9}" type="presOf" srcId="{55EA5291-246D-4D66-BBB0-4F90848AD2A7}" destId="{18E9CFCD-75FC-4D49-879E-517BF3127D74}" srcOrd="0" destOrd="0" presId="urn:microsoft.com/office/officeart/2005/8/layout/pyramid3"/>
    <dgm:cxn modelId="{9843C941-60CD-491D-BA58-EE432A04A9E9}" srcId="{FD600462-E05B-4D11-B51B-60F8562C8D6E}" destId="{2951CC10-E820-4908-BE1A-E217EE41425F}" srcOrd="3" destOrd="0" parTransId="{326BED5A-3B19-4816-856F-8C4A12CBF9C0}" sibTransId="{1F04559D-56E1-43FA-B557-44C4A6B2D613}"/>
    <dgm:cxn modelId="{71C64150-8581-46A9-BAC6-E316BDF9B30A}" type="presOf" srcId="{55EA5291-246D-4D66-BBB0-4F90848AD2A7}" destId="{601C47A3-88A1-4C2F-9960-D4570F29CA94}" srcOrd="1" destOrd="0" presId="urn:microsoft.com/office/officeart/2005/8/layout/pyramid3"/>
    <dgm:cxn modelId="{D4644032-6E23-494C-8654-B77311563616}" type="presOf" srcId="{8DC5F14F-D93D-45C2-B016-9E47730D467F}" destId="{A29CF4B8-35A7-4398-BB35-373AFCC63575}" srcOrd="1" destOrd="0" presId="urn:microsoft.com/office/officeart/2005/8/layout/pyramid3"/>
    <dgm:cxn modelId="{4FFC53EC-DB01-4316-80C2-EF64BBAEA6B4}" type="presOf" srcId="{98877BD8-2CC4-464C-A2F3-717C4B79CEC8}" destId="{F9A023B5-C108-495F-B6F1-BA4DBC5A766C}" srcOrd="0" destOrd="0" presId="urn:microsoft.com/office/officeart/2005/8/layout/pyramid3"/>
    <dgm:cxn modelId="{986E5EFD-CAF6-44CB-986C-3AF9258325B6}" type="presOf" srcId="{AD111F44-2000-4BEF-8B2D-00A78F5396D5}" destId="{79B36AC3-7897-441F-8A02-1FFFCB2C9E1A}" srcOrd="1" destOrd="0" presId="urn:microsoft.com/office/officeart/2005/8/layout/pyramid3"/>
    <dgm:cxn modelId="{AF71C317-37D1-47B1-94F9-92152FF8639F}" type="presOf" srcId="{8DC5F14F-D93D-45C2-B016-9E47730D467F}" destId="{5C23F732-F2EB-4B32-AC31-F000A7B06D1D}" srcOrd="0" destOrd="0" presId="urn:microsoft.com/office/officeart/2005/8/layout/pyramid3"/>
    <dgm:cxn modelId="{2519EF22-2C43-478E-B2D8-BD363BDD957A}" type="presOf" srcId="{2951CC10-E820-4908-BE1A-E217EE41425F}" destId="{FD2C0B2D-4A91-4460-9C58-843098B0A146}" srcOrd="0" destOrd="0" presId="urn:microsoft.com/office/officeart/2005/8/layout/pyramid3"/>
    <dgm:cxn modelId="{60590ECA-1036-4990-95BF-6C8C51B112EE}" srcId="{FD600462-E05B-4D11-B51B-60F8562C8D6E}" destId="{AD111F44-2000-4BEF-8B2D-00A78F5396D5}" srcOrd="8" destOrd="0" parTransId="{83D3AAFD-0D3E-445A-ABCD-37F366BF3B0B}" sibTransId="{841551C0-C1EB-49D3-9583-6DFC018EFB37}"/>
    <dgm:cxn modelId="{4523E454-F81F-438F-B63E-684044E4A05E}" srcId="{FD600462-E05B-4D11-B51B-60F8562C8D6E}" destId="{98877BD8-2CC4-464C-A2F3-717C4B79CEC8}" srcOrd="4" destOrd="0" parTransId="{93BAB88A-64E1-441A-99AB-CE487987F634}" sibTransId="{75FC045E-968A-44C9-AF5E-ED6C1E4F4342}"/>
    <dgm:cxn modelId="{91C756B4-3743-4424-8C53-D6F9DF39A202}" type="presOf" srcId="{2A774FC3-F8ED-4F06-93C0-9DFFBC1F4A4E}" destId="{31D4936B-B13C-4015-98EA-169C91111276}" srcOrd="1" destOrd="0" presId="urn:microsoft.com/office/officeart/2005/8/layout/pyramid3"/>
    <dgm:cxn modelId="{19BBA544-AA4C-4CE8-9D7F-5D2A518DC632}" type="presOf" srcId="{D2B9512D-9A33-4732-830C-947F866EBD9C}" destId="{5F17320F-8E4A-448B-B321-60B432BF42D4}" srcOrd="1" destOrd="0" presId="urn:microsoft.com/office/officeart/2005/8/layout/pyramid3"/>
    <dgm:cxn modelId="{31CE964B-25ED-49A5-B6E5-915518F975C1}" type="presOf" srcId="{98877BD8-2CC4-464C-A2F3-717C4B79CEC8}" destId="{DD98A4D5-C17E-4A5A-B3B3-AC22F05F9C4B}" srcOrd="1" destOrd="0" presId="urn:microsoft.com/office/officeart/2005/8/layout/pyramid3"/>
    <dgm:cxn modelId="{542B7773-0983-4AF2-829A-44C88E3F6AF9}" type="presOf" srcId="{AD111F44-2000-4BEF-8B2D-00A78F5396D5}" destId="{F0A1E975-E403-41AC-8FD2-45D68CCE61B8}" srcOrd="0" destOrd="0" presId="urn:microsoft.com/office/officeart/2005/8/layout/pyramid3"/>
    <dgm:cxn modelId="{69B1C7D1-C238-4B3E-815F-5A981C5BC9C5}" type="presOf" srcId="{88AD1ADC-E69B-4EB7-9242-1A4E2D1A523A}" destId="{77EA107C-1919-4007-A23D-40586A66BBB9}" srcOrd="0" destOrd="0" presId="urn:microsoft.com/office/officeart/2005/8/layout/pyramid3"/>
    <dgm:cxn modelId="{6104DFEF-D81F-4E68-832B-9F15912ACD90}" type="presOf" srcId="{D2B9512D-9A33-4732-830C-947F866EBD9C}" destId="{E949C639-50F5-40EF-B73F-E6A5067ACE9E}" srcOrd="0" destOrd="0" presId="urn:microsoft.com/office/officeart/2005/8/layout/pyramid3"/>
    <dgm:cxn modelId="{FF81AB69-7F6D-412C-A142-DC4835CA320C}" type="presOf" srcId="{19F49D71-EBF5-4DB0-9E8C-EC554335526D}" destId="{983B3B80-41CF-46B0-A392-E78C65FD046B}" srcOrd="0" destOrd="0" presId="urn:microsoft.com/office/officeart/2005/8/layout/pyramid3"/>
    <dgm:cxn modelId="{F604C401-8DB1-4C82-A50B-D907709DB9D1}" srcId="{FD600462-E05B-4D11-B51B-60F8562C8D6E}" destId="{19F49D71-EBF5-4DB0-9E8C-EC554335526D}" srcOrd="2" destOrd="0" parTransId="{247517A7-6B84-414B-993C-1593ECD96B26}" sibTransId="{3D177D9E-1133-4096-A758-E8D967CC1CFB}"/>
    <dgm:cxn modelId="{AD8FD405-0F05-4997-BDED-93A98A54BA03}" srcId="{FD600462-E05B-4D11-B51B-60F8562C8D6E}" destId="{55EA5291-246D-4D66-BBB0-4F90848AD2A7}" srcOrd="5" destOrd="0" parTransId="{0214C587-FE9B-4F59-94C7-32954BB57DF2}" sibTransId="{0700785F-67B9-4EC4-A3DF-969CE00DE921}"/>
    <dgm:cxn modelId="{80E312E7-8EC3-418E-9596-9E33D4453EEC}" srcId="{FD600462-E05B-4D11-B51B-60F8562C8D6E}" destId="{88AD1ADC-E69B-4EB7-9242-1A4E2D1A523A}" srcOrd="7" destOrd="0" parTransId="{B526B7FC-AD52-4858-9B7C-3A00047CDA86}" sibTransId="{743E3957-35D2-4932-81F5-2FAF8D87E1A3}"/>
    <dgm:cxn modelId="{9C76FBEA-945A-4639-B677-3663BD2E98D8}" type="presOf" srcId="{2A774FC3-F8ED-4F06-93C0-9DFFBC1F4A4E}" destId="{119625BF-E3FC-4479-9C50-8585CCB4A3B4}" srcOrd="0" destOrd="0" presId="urn:microsoft.com/office/officeart/2005/8/layout/pyramid3"/>
    <dgm:cxn modelId="{92FABFC1-186A-436C-A4F2-9D72BD3048AE}" srcId="{FD600462-E05B-4D11-B51B-60F8562C8D6E}" destId="{2A774FC3-F8ED-4F06-93C0-9DFFBC1F4A4E}" srcOrd="6" destOrd="0" parTransId="{E63AD1F0-F198-4786-9AF9-605CA994E7E0}" sibTransId="{2EA7C008-F512-4E9D-8FC4-53A678234A5A}"/>
    <dgm:cxn modelId="{CC66E1E1-4E24-43F8-A0EB-9BDD7E41E921}" type="presOf" srcId="{19F49D71-EBF5-4DB0-9E8C-EC554335526D}" destId="{E5DF2F65-D6DE-40A2-84DC-0E59626D8F72}" srcOrd="1" destOrd="0" presId="urn:microsoft.com/office/officeart/2005/8/layout/pyramid3"/>
    <dgm:cxn modelId="{C7E7DC57-1FD1-4523-8F91-61AFA96463DF}" type="presParOf" srcId="{C8A43CE7-D5C9-40ED-96FA-DDF0A6EDB23B}" destId="{27C5CD72-2F67-46CC-BC15-4612FC9D4C1A}" srcOrd="0" destOrd="0" presId="urn:microsoft.com/office/officeart/2005/8/layout/pyramid3"/>
    <dgm:cxn modelId="{10D9FF03-2A81-4FB5-9C75-D3455A1DC737}" type="presParOf" srcId="{27C5CD72-2F67-46CC-BC15-4612FC9D4C1A}" destId="{5C23F732-F2EB-4B32-AC31-F000A7B06D1D}" srcOrd="0" destOrd="0" presId="urn:microsoft.com/office/officeart/2005/8/layout/pyramid3"/>
    <dgm:cxn modelId="{E83257B0-851F-4D77-B234-84C5A7564C14}" type="presParOf" srcId="{27C5CD72-2F67-46CC-BC15-4612FC9D4C1A}" destId="{A29CF4B8-35A7-4398-BB35-373AFCC63575}" srcOrd="1" destOrd="0" presId="urn:microsoft.com/office/officeart/2005/8/layout/pyramid3"/>
    <dgm:cxn modelId="{B9684DE5-E0D0-46A5-B005-7C53014A67BB}" type="presParOf" srcId="{C8A43CE7-D5C9-40ED-96FA-DDF0A6EDB23B}" destId="{B5F71727-BDB2-46A3-96EF-CEDFFAE6CADB}" srcOrd="1" destOrd="0" presId="urn:microsoft.com/office/officeart/2005/8/layout/pyramid3"/>
    <dgm:cxn modelId="{B7BB2B63-C6A7-4835-90ED-02D683F9A60D}" type="presParOf" srcId="{B5F71727-BDB2-46A3-96EF-CEDFFAE6CADB}" destId="{E949C639-50F5-40EF-B73F-E6A5067ACE9E}" srcOrd="0" destOrd="0" presId="urn:microsoft.com/office/officeart/2005/8/layout/pyramid3"/>
    <dgm:cxn modelId="{E37F5DB5-5F15-4524-988C-EF7A91B0F4FA}" type="presParOf" srcId="{B5F71727-BDB2-46A3-96EF-CEDFFAE6CADB}" destId="{5F17320F-8E4A-448B-B321-60B432BF42D4}" srcOrd="1" destOrd="0" presId="urn:microsoft.com/office/officeart/2005/8/layout/pyramid3"/>
    <dgm:cxn modelId="{DCBEB7DD-449C-409C-B93F-2F3B3198C370}" type="presParOf" srcId="{C8A43CE7-D5C9-40ED-96FA-DDF0A6EDB23B}" destId="{6FA39B13-5E2F-4272-855E-EBE3679E14BA}" srcOrd="2" destOrd="0" presId="urn:microsoft.com/office/officeart/2005/8/layout/pyramid3"/>
    <dgm:cxn modelId="{E51F560A-3D59-42C6-ACC7-53B12B785ABD}" type="presParOf" srcId="{6FA39B13-5E2F-4272-855E-EBE3679E14BA}" destId="{983B3B80-41CF-46B0-A392-E78C65FD046B}" srcOrd="0" destOrd="0" presId="urn:microsoft.com/office/officeart/2005/8/layout/pyramid3"/>
    <dgm:cxn modelId="{7F6A97AB-D8C4-4683-9E3A-DFD6A5DA7053}" type="presParOf" srcId="{6FA39B13-5E2F-4272-855E-EBE3679E14BA}" destId="{E5DF2F65-D6DE-40A2-84DC-0E59626D8F72}" srcOrd="1" destOrd="0" presId="urn:microsoft.com/office/officeart/2005/8/layout/pyramid3"/>
    <dgm:cxn modelId="{9E725267-DCE3-4D4E-B081-0C6717BD1881}" type="presParOf" srcId="{C8A43CE7-D5C9-40ED-96FA-DDF0A6EDB23B}" destId="{79CBE434-F6EF-40A9-BB3D-66946E40A2BD}" srcOrd="3" destOrd="0" presId="urn:microsoft.com/office/officeart/2005/8/layout/pyramid3"/>
    <dgm:cxn modelId="{FFEFC94C-8623-4443-A5FB-C15E96E4BED0}" type="presParOf" srcId="{79CBE434-F6EF-40A9-BB3D-66946E40A2BD}" destId="{FD2C0B2D-4A91-4460-9C58-843098B0A146}" srcOrd="0" destOrd="0" presId="urn:microsoft.com/office/officeart/2005/8/layout/pyramid3"/>
    <dgm:cxn modelId="{D7EEB3DB-9360-455C-9E64-FBBD4FCE58B6}" type="presParOf" srcId="{79CBE434-F6EF-40A9-BB3D-66946E40A2BD}" destId="{FE64380E-0E1A-49A9-999F-F0C7BDD79698}" srcOrd="1" destOrd="0" presId="urn:microsoft.com/office/officeart/2005/8/layout/pyramid3"/>
    <dgm:cxn modelId="{D83790EF-6A6C-4B67-B61E-4A7204AA619D}" type="presParOf" srcId="{C8A43CE7-D5C9-40ED-96FA-DDF0A6EDB23B}" destId="{E3113250-B444-4B9E-BDA1-453C935687F8}" srcOrd="4" destOrd="0" presId="urn:microsoft.com/office/officeart/2005/8/layout/pyramid3"/>
    <dgm:cxn modelId="{6B543645-ADEF-4783-A52E-FD1E6497453E}" type="presParOf" srcId="{E3113250-B444-4B9E-BDA1-453C935687F8}" destId="{F9A023B5-C108-495F-B6F1-BA4DBC5A766C}" srcOrd="0" destOrd="0" presId="urn:microsoft.com/office/officeart/2005/8/layout/pyramid3"/>
    <dgm:cxn modelId="{5FBE6962-3A60-48A2-A1F6-99CBA6A35F3D}" type="presParOf" srcId="{E3113250-B444-4B9E-BDA1-453C935687F8}" destId="{DD98A4D5-C17E-4A5A-B3B3-AC22F05F9C4B}" srcOrd="1" destOrd="0" presId="urn:microsoft.com/office/officeart/2005/8/layout/pyramid3"/>
    <dgm:cxn modelId="{808986E9-4BFD-4EE0-9469-A717582E4E6E}" type="presParOf" srcId="{C8A43CE7-D5C9-40ED-96FA-DDF0A6EDB23B}" destId="{DFCCC6C8-271E-4081-A7BF-CFB35531175A}" srcOrd="5" destOrd="0" presId="urn:microsoft.com/office/officeart/2005/8/layout/pyramid3"/>
    <dgm:cxn modelId="{B42775BD-05C5-4EA7-A4C5-7FB0D8A9A988}" type="presParOf" srcId="{DFCCC6C8-271E-4081-A7BF-CFB35531175A}" destId="{18E9CFCD-75FC-4D49-879E-517BF3127D74}" srcOrd="0" destOrd="0" presId="urn:microsoft.com/office/officeart/2005/8/layout/pyramid3"/>
    <dgm:cxn modelId="{7863EE3B-AB67-499F-BF53-2F3BE93299CF}" type="presParOf" srcId="{DFCCC6C8-271E-4081-A7BF-CFB35531175A}" destId="{601C47A3-88A1-4C2F-9960-D4570F29CA94}" srcOrd="1" destOrd="0" presId="urn:microsoft.com/office/officeart/2005/8/layout/pyramid3"/>
    <dgm:cxn modelId="{7BCD7C18-DDA6-4A53-A5C4-36F6C25059C7}" type="presParOf" srcId="{C8A43CE7-D5C9-40ED-96FA-DDF0A6EDB23B}" destId="{42D087CF-420D-4AC1-BAE1-FAF2808AD95A}" srcOrd="6" destOrd="0" presId="urn:microsoft.com/office/officeart/2005/8/layout/pyramid3"/>
    <dgm:cxn modelId="{B179D349-4DBC-4BFE-9E91-B9BE1A563EE3}" type="presParOf" srcId="{42D087CF-420D-4AC1-BAE1-FAF2808AD95A}" destId="{119625BF-E3FC-4479-9C50-8585CCB4A3B4}" srcOrd="0" destOrd="0" presId="urn:microsoft.com/office/officeart/2005/8/layout/pyramid3"/>
    <dgm:cxn modelId="{912BF633-38A1-4A35-8828-55E3421C221B}" type="presParOf" srcId="{42D087CF-420D-4AC1-BAE1-FAF2808AD95A}" destId="{31D4936B-B13C-4015-98EA-169C91111276}" srcOrd="1" destOrd="0" presId="urn:microsoft.com/office/officeart/2005/8/layout/pyramid3"/>
    <dgm:cxn modelId="{FBBC3F33-C0D1-49D4-B169-26C09C5AE5E8}" type="presParOf" srcId="{C8A43CE7-D5C9-40ED-96FA-DDF0A6EDB23B}" destId="{72C7F6C9-5BCC-49D6-A33F-555829D57C1B}" srcOrd="7" destOrd="0" presId="urn:microsoft.com/office/officeart/2005/8/layout/pyramid3"/>
    <dgm:cxn modelId="{B34BF0B4-F42F-4284-B57B-D0B61E880B56}" type="presParOf" srcId="{72C7F6C9-5BCC-49D6-A33F-555829D57C1B}" destId="{77EA107C-1919-4007-A23D-40586A66BBB9}" srcOrd="0" destOrd="0" presId="urn:microsoft.com/office/officeart/2005/8/layout/pyramid3"/>
    <dgm:cxn modelId="{15DF2EFD-B086-4EC1-915E-C42470A5891D}" type="presParOf" srcId="{72C7F6C9-5BCC-49D6-A33F-555829D57C1B}" destId="{8930451E-DB2A-4DB2-A0A7-1D011E566BA2}" srcOrd="1" destOrd="0" presId="urn:microsoft.com/office/officeart/2005/8/layout/pyramid3"/>
    <dgm:cxn modelId="{AF0F7A64-8AF3-4F16-B76C-C8688F6F6710}" type="presParOf" srcId="{C8A43CE7-D5C9-40ED-96FA-DDF0A6EDB23B}" destId="{01EF57F2-6DA4-405D-8CA4-BDCA5970C82D}" srcOrd="8" destOrd="0" presId="urn:microsoft.com/office/officeart/2005/8/layout/pyramid3"/>
    <dgm:cxn modelId="{A2810485-9EC9-42AC-A3C3-C7161E641370}" type="presParOf" srcId="{01EF57F2-6DA4-405D-8CA4-BDCA5970C82D}" destId="{F0A1E975-E403-41AC-8FD2-45D68CCE61B8}" srcOrd="0" destOrd="0" presId="urn:microsoft.com/office/officeart/2005/8/layout/pyramid3"/>
    <dgm:cxn modelId="{A5845736-77B6-40DB-A84F-6572BCD56B00}" type="presParOf" srcId="{01EF57F2-6DA4-405D-8CA4-BDCA5970C82D}" destId="{79B36AC3-7897-441F-8A02-1FFFCB2C9E1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3F732-F2EB-4B32-AC31-F000A7B06D1D}">
      <dsp:nvSpPr>
        <dsp:cNvPr id="0" name=""/>
        <dsp:cNvSpPr/>
      </dsp:nvSpPr>
      <dsp:spPr>
        <a:xfrm rot="10800000">
          <a:off x="0" y="0"/>
          <a:ext cx="6929486" cy="563566"/>
        </a:xfrm>
        <a:prstGeom prst="trapezoid">
          <a:avLst>
            <a:gd name="adj" fmla="val 68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HRM</a:t>
          </a:r>
          <a:endParaRPr lang="ko-KR" altLang="en-US" sz="1100" kern="1200" dirty="0"/>
        </a:p>
      </dsp:txBody>
      <dsp:txXfrm rot="-10800000">
        <a:off x="1212660" y="0"/>
        <a:ext cx="4504165" cy="563566"/>
      </dsp:txXfrm>
    </dsp:sp>
    <dsp:sp modelId="{E949C639-50F5-40EF-B73F-E6A5067ACE9E}">
      <dsp:nvSpPr>
        <dsp:cNvPr id="0" name=""/>
        <dsp:cNvSpPr/>
      </dsp:nvSpPr>
      <dsp:spPr>
        <a:xfrm rot="10800000">
          <a:off x="384971" y="563566"/>
          <a:ext cx="6159543" cy="563566"/>
        </a:xfrm>
        <a:prstGeom prst="trapezoid">
          <a:avLst>
            <a:gd name="adj" fmla="val 68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Organization, Corporate Governance</a:t>
          </a:r>
          <a:endParaRPr lang="ko-KR" altLang="en-US" sz="1100" kern="1200" dirty="0"/>
        </a:p>
      </dsp:txBody>
      <dsp:txXfrm rot="-10800000">
        <a:off x="1462891" y="563566"/>
        <a:ext cx="4003703" cy="563566"/>
      </dsp:txXfrm>
    </dsp:sp>
    <dsp:sp modelId="{983B3B80-41CF-46B0-A392-E78C65FD046B}">
      <dsp:nvSpPr>
        <dsp:cNvPr id="0" name=""/>
        <dsp:cNvSpPr/>
      </dsp:nvSpPr>
      <dsp:spPr>
        <a:xfrm rot="10800000">
          <a:off x="769942" y="1127132"/>
          <a:ext cx="5389600" cy="563566"/>
        </a:xfrm>
        <a:prstGeom prst="trapezoid">
          <a:avLst>
            <a:gd name="adj" fmla="val 68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Innovation</a:t>
          </a:r>
          <a:endParaRPr lang="ko-KR" altLang="en-US" sz="1100" kern="1200" dirty="0"/>
        </a:p>
      </dsp:txBody>
      <dsp:txXfrm rot="-10800000">
        <a:off x="1713122" y="1127132"/>
        <a:ext cx="3503240" cy="563566"/>
      </dsp:txXfrm>
    </dsp:sp>
    <dsp:sp modelId="{FD2C0B2D-4A91-4460-9C58-843098B0A146}">
      <dsp:nvSpPr>
        <dsp:cNvPr id="0" name=""/>
        <dsp:cNvSpPr/>
      </dsp:nvSpPr>
      <dsp:spPr>
        <a:xfrm rot="10800000">
          <a:off x="1154914" y="1690699"/>
          <a:ext cx="4619657" cy="563566"/>
        </a:xfrm>
        <a:prstGeom prst="trapezoid">
          <a:avLst>
            <a:gd name="adj" fmla="val 68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Strategy, Leadership</a:t>
          </a:r>
          <a:endParaRPr lang="ko-KR" altLang="en-US" sz="1100" kern="1200" dirty="0"/>
        </a:p>
      </dsp:txBody>
      <dsp:txXfrm rot="-10800000">
        <a:off x="1963354" y="1690699"/>
        <a:ext cx="3002777" cy="563566"/>
      </dsp:txXfrm>
    </dsp:sp>
    <dsp:sp modelId="{F9A023B5-C108-495F-B6F1-BA4DBC5A766C}">
      <dsp:nvSpPr>
        <dsp:cNvPr id="0" name=""/>
        <dsp:cNvSpPr/>
      </dsp:nvSpPr>
      <dsp:spPr>
        <a:xfrm rot="10800000">
          <a:off x="1539885" y="2254265"/>
          <a:ext cx="3849714" cy="563566"/>
        </a:xfrm>
        <a:prstGeom prst="trapezoid">
          <a:avLst>
            <a:gd name="adj" fmla="val 68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Marketing</a:t>
          </a:r>
          <a:endParaRPr lang="ko-KR" altLang="en-US" sz="1100" kern="1200" dirty="0"/>
        </a:p>
      </dsp:txBody>
      <dsp:txXfrm rot="-10800000">
        <a:off x="2213585" y="2254265"/>
        <a:ext cx="2502314" cy="563566"/>
      </dsp:txXfrm>
    </dsp:sp>
    <dsp:sp modelId="{18E9CFCD-75FC-4D49-879E-517BF3127D74}">
      <dsp:nvSpPr>
        <dsp:cNvPr id="0" name=""/>
        <dsp:cNvSpPr/>
      </dsp:nvSpPr>
      <dsp:spPr>
        <a:xfrm rot="10800000">
          <a:off x="1924857" y="2817832"/>
          <a:ext cx="3079771" cy="563566"/>
        </a:xfrm>
        <a:prstGeom prst="trapezoid">
          <a:avLst>
            <a:gd name="adj" fmla="val 68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Information Systems</a:t>
          </a:r>
          <a:endParaRPr lang="ko-KR" altLang="en-US" sz="1100" kern="1200" dirty="0"/>
        </a:p>
      </dsp:txBody>
      <dsp:txXfrm rot="-10800000">
        <a:off x="2463817" y="2817832"/>
        <a:ext cx="2001851" cy="563566"/>
      </dsp:txXfrm>
    </dsp:sp>
    <dsp:sp modelId="{119625BF-E3FC-4479-9C50-8585CCB4A3B4}">
      <dsp:nvSpPr>
        <dsp:cNvPr id="0" name=""/>
        <dsp:cNvSpPr/>
      </dsp:nvSpPr>
      <dsp:spPr>
        <a:xfrm rot="10800000">
          <a:off x="2309828" y="3381398"/>
          <a:ext cx="2309828" cy="563566"/>
        </a:xfrm>
        <a:prstGeom prst="trapezoid">
          <a:avLst>
            <a:gd name="adj" fmla="val 68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Operations Management</a:t>
          </a:r>
          <a:endParaRPr lang="ko-KR" altLang="en-US" sz="1100" kern="1200" dirty="0"/>
        </a:p>
      </dsp:txBody>
      <dsp:txXfrm rot="-10800000">
        <a:off x="2714048" y="3381398"/>
        <a:ext cx="1501388" cy="563566"/>
      </dsp:txXfrm>
    </dsp:sp>
    <dsp:sp modelId="{77EA107C-1919-4007-A23D-40586A66BBB9}">
      <dsp:nvSpPr>
        <dsp:cNvPr id="0" name=""/>
        <dsp:cNvSpPr/>
      </dsp:nvSpPr>
      <dsp:spPr>
        <a:xfrm rot="10800000">
          <a:off x="2694800" y="3944965"/>
          <a:ext cx="1539885" cy="563566"/>
        </a:xfrm>
        <a:prstGeom prst="trapezoid">
          <a:avLst>
            <a:gd name="adj" fmla="val 68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Finance</a:t>
          </a:r>
          <a:endParaRPr lang="ko-KR" altLang="en-US" sz="1100" kern="1200" dirty="0"/>
        </a:p>
      </dsp:txBody>
      <dsp:txXfrm rot="-10800000">
        <a:off x="2964280" y="3944965"/>
        <a:ext cx="1000925" cy="563566"/>
      </dsp:txXfrm>
    </dsp:sp>
    <dsp:sp modelId="{F0A1E975-E403-41AC-8FD2-45D68CCE61B8}">
      <dsp:nvSpPr>
        <dsp:cNvPr id="0" name=""/>
        <dsp:cNvSpPr/>
      </dsp:nvSpPr>
      <dsp:spPr>
        <a:xfrm rot="10800000">
          <a:off x="3079771" y="4508531"/>
          <a:ext cx="769942" cy="563566"/>
        </a:xfrm>
        <a:prstGeom prst="trapezoid">
          <a:avLst>
            <a:gd name="adj" fmla="val 683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Accounting</a:t>
          </a:r>
          <a:endParaRPr lang="ko-KR" altLang="en-US" sz="1100" kern="1200" dirty="0"/>
        </a:p>
      </dsp:txBody>
      <dsp:txXfrm rot="-10800000">
        <a:off x="3079771" y="4508531"/>
        <a:ext cx="769942" cy="563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094480" cy="35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52137" y="0"/>
            <a:ext cx="4094480" cy="35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791354"/>
            <a:ext cx="4094480" cy="35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52137" y="6791354"/>
            <a:ext cx="4094480" cy="35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725D969-D0E2-4B09-8E5F-9B79C9DEF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5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094480" cy="35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52137" y="0"/>
            <a:ext cx="4094480" cy="35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6875" y="534988"/>
            <a:ext cx="3575050" cy="2681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3396298"/>
            <a:ext cx="7559040" cy="321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791354"/>
            <a:ext cx="4094480" cy="35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52137" y="6791354"/>
            <a:ext cx="4094480" cy="35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2C3941F-5304-4D7B-96D7-9AB1DB484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52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ko-KR" altLang="en-US">
                <a:solidFill>
                  <a:prstClr val="black"/>
                </a:solidFill>
                <a:latin typeface="맑은 고딕"/>
              </a:rPr>
              <a:t>IBM Confidential</a:t>
            </a:r>
            <a:endParaRPr lang="en-US" altLang="ko-KR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841" y="3396298"/>
            <a:ext cx="6929120" cy="3217545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3941F-5304-4D7B-96D7-9AB1DB4849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3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275856" y="33439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dirty="0" smtClean="0">
                <a:solidFill>
                  <a:prstClr val="white"/>
                </a:solidFill>
                <a:latin typeface="맑은 고딕"/>
                <a:cs typeface="Aharoni" pitchFamily="2" charset="-79"/>
              </a:rPr>
              <a:t>College of Business</a:t>
            </a:r>
            <a:endParaRPr lang="ko-KR" altLang="en-US" sz="3600" b="1" dirty="0">
              <a:solidFill>
                <a:prstClr val="white"/>
              </a:solidFill>
              <a:latin typeface="맑은 고딕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0" y="0"/>
            <a:ext cx="914400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직선 연결선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75656" y="5013176"/>
            <a:ext cx="6660232" cy="11521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84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15" y="116631"/>
            <a:ext cx="954832" cy="58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슬라이드 번호 개체 틀 4"/>
          <p:cNvSpPr txBox="1">
            <a:spLocks/>
          </p:cNvSpPr>
          <p:nvPr userDrawn="1"/>
        </p:nvSpPr>
        <p:spPr>
          <a:xfrm>
            <a:off x="35496" y="6555387"/>
            <a:ext cx="504056" cy="257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000" b="0" kern="1200">
                <a:solidFill>
                  <a:schemeClr val="bg1"/>
                </a:solidFill>
                <a:latin typeface="-웹윤고딕130" pitchFamily="18" charset="-127"/>
                <a:ea typeface="-웹윤고딕130" pitchFamily="18" charset="-127"/>
                <a:cs typeface="Verdana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sz="900" dirty="0">
              <a:solidFill>
                <a:prstClr val="white">
                  <a:lumMod val="65000"/>
                </a:prstClr>
              </a:solidFill>
              <a:latin typeface="맑은 고딕"/>
            </a:endParaRPr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10"/>
          </p:nvPr>
        </p:nvSpPr>
        <p:spPr>
          <a:xfrm>
            <a:off x="7046912" y="6639757"/>
            <a:ext cx="2133600" cy="17361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-웹윤고딕130" pitchFamily="18" charset="-127"/>
              </a:defRPr>
            </a:lvl1pPr>
          </a:lstStyle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-36512" y="703336"/>
            <a:ext cx="91805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/>
          <a:stretch/>
        </p:blipFill>
        <p:spPr bwMode="auto">
          <a:xfrm>
            <a:off x="7604772" y="476672"/>
            <a:ext cx="1503732" cy="20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179512" y="86760"/>
            <a:ext cx="7510939" cy="562074"/>
          </a:xfrm>
          <a:prstGeom prst="rect">
            <a:avLst/>
          </a:prstGeom>
        </p:spPr>
        <p:txBody>
          <a:bodyPr/>
          <a:lstStyle>
            <a:lvl1pPr algn="ctr">
              <a:defRPr sz="28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72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50254"/>
            <a:ext cx="91535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제목 1"/>
          <p:cNvSpPr>
            <a:spLocks noGrp="1"/>
          </p:cNvSpPr>
          <p:nvPr>
            <p:ph type="title" hasCustomPrompt="1"/>
          </p:nvPr>
        </p:nvSpPr>
        <p:spPr>
          <a:xfrm>
            <a:off x="395536" y="764704"/>
            <a:ext cx="8586342" cy="562074"/>
          </a:xfrm>
          <a:prstGeom prst="rect">
            <a:avLst/>
          </a:prstGeom>
        </p:spPr>
        <p:txBody>
          <a:bodyPr/>
          <a:lstStyle>
            <a:lvl1pPr>
              <a:defRPr sz="28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6" name="텍스트 개체 틀 2"/>
          <p:cNvSpPr>
            <a:spLocks noGrp="1"/>
          </p:cNvSpPr>
          <p:nvPr>
            <p:ph idx="1"/>
          </p:nvPr>
        </p:nvSpPr>
        <p:spPr>
          <a:xfrm>
            <a:off x="438944" y="1412776"/>
            <a:ext cx="85255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Title 1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- Title 2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. Title 3</a:t>
            </a:r>
          </a:p>
          <a:p>
            <a:pPr lvl="2"/>
            <a:r>
              <a:rPr lang="en-US" altLang="ko-KR" dirty="0" smtClean="0"/>
              <a:t>. Title 4</a:t>
            </a:r>
          </a:p>
          <a:p>
            <a:pPr lvl="2"/>
            <a:r>
              <a:rPr lang="en-US" altLang="ko-KR" dirty="0" smtClean="0"/>
              <a:t>. Title 5</a:t>
            </a:r>
            <a:endParaRPr lang="ko-KR" altLang="en-US" dirty="0"/>
          </a:p>
        </p:txBody>
      </p:sp>
      <p:sp>
        <p:nvSpPr>
          <p:cNvPr id="7" name="슬라이드 번호 개체 틀 4"/>
          <p:cNvSpPr txBox="1">
            <a:spLocks/>
          </p:cNvSpPr>
          <p:nvPr userDrawn="1"/>
        </p:nvSpPr>
        <p:spPr>
          <a:xfrm>
            <a:off x="35496" y="6555387"/>
            <a:ext cx="504056" cy="257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000" b="0" kern="1200">
                <a:solidFill>
                  <a:schemeClr val="bg1"/>
                </a:solidFill>
                <a:latin typeface="-웹윤고딕130" pitchFamily="18" charset="-127"/>
                <a:ea typeface="-웹윤고딕130" pitchFamily="18" charset="-127"/>
                <a:cs typeface="Verdana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sz="900" dirty="0">
              <a:solidFill>
                <a:prstClr val="white">
                  <a:lumMod val="65000"/>
                </a:prstClr>
              </a:solidFill>
              <a:latin typeface="맑은 고딕"/>
            </a:endParaRPr>
          </a:p>
        </p:txBody>
      </p:sp>
      <p:sp>
        <p:nvSpPr>
          <p:cNvPr id="8" name="날짜 개체 틀 2"/>
          <p:cNvSpPr>
            <a:spLocks noGrp="1"/>
          </p:cNvSpPr>
          <p:nvPr>
            <p:ph type="dt" sz="half" idx="10"/>
          </p:nvPr>
        </p:nvSpPr>
        <p:spPr>
          <a:xfrm>
            <a:off x="7046912" y="6639757"/>
            <a:ext cx="2133600" cy="17361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-웹윤고딕130" pitchFamily="18" charset="-127"/>
              </a:defRPr>
            </a:lvl1pPr>
          </a:lstStyle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4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 txBox="1">
            <a:spLocks/>
          </p:cNvSpPr>
          <p:nvPr userDrawn="1"/>
        </p:nvSpPr>
        <p:spPr>
          <a:xfrm>
            <a:off x="35496" y="6555387"/>
            <a:ext cx="504056" cy="257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000" b="0" kern="1200">
                <a:solidFill>
                  <a:schemeClr val="bg1"/>
                </a:solidFill>
                <a:latin typeface="-웹윤고딕130" pitchFamily="18" charset="-127"/>
                <a:ea typeface="-웹윤고딕130" pitchFamily="18" charset="-127"/>
                <a:cs typeface="Verdana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sz="900" dirty="0">
              <a:solidFill>
                <a:prstClr val="white">
                  <a:lumMod val="65000"/>
                </a:prstClr>
              </a:solidFill>
              <a:latin typeface="맑은 고딕"/>
            </a:endParaRPr>
          </a:p>
        </p:txBody>
      </p:sp>
      <p:sp>
        <p:nvSpPr>
          <p:cNvPr id="7" name="날짜 개체 틀 2"/>
          <p:cNvSpPr>
            <a:spLocks noGrp="1"/>
          </p:cNvSpPr>
          <p:nvPr>
            <p:ph type="dt" sz="half" idx="10"/>
          </p:nvPr>
        </p:nvSpPr>
        <p:spPr>
          <a:xfrm>
            <a:off x="5638800" y="6555387"/>
            <a:ext cx="3429000" cy="257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-웹윤고딕130" pitchFamily="18" charset="-127"/>
              </a:defRPr>
            </a:lvl1pPr>
          </a:lstStyle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텍스트 개체 틀 2"/>
          <p:cNvSpPr>
            <a:spLocks noGrp="1"/>
          </p:cNvSpPr>
          <p:nvPr>
            <p:ph idx="1"/>
          </p:nvPr>
        </p:nvSpPr>
        <p:spPr>
          <a:xfrm>
            <a:off x="320068" y="1196752"/>
            <a:ext cx="85255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</a:lstStyle>
          <a:p>
            <a:pPr lvl="0"/>
            <a:r>
              <a:rPr lang="en-US" altLang="ko-KR" dirty="0" smtClean="0"/>
              <a:t>Title 1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- Title 2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. Title 3</a:t>
            </a:r>
          </a:p>
          <a:p>
            <a:pPr lvl="2"/>
            <a:r>
              <a:rPr lang="en-US" altLang="ko-KR" dirty="0" smtClean="0"/>
              <a:t>. Title 4</a:t>
            </a:r>
          </a:p>
          <a:p>
            <a:pPr lvl="2"/>
            <a:r>
              <a:rPr lang="en-US" altLang="ko-KR" dirty="0" smtClean="0"/>
              <a:t>. Title 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086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638800"/>
          </a:xfrm>
        </p:spPr>
        <p:txBody>
          <a:bodyPr>
            <a:normAutofit/>
          </a:bodyPr>
          <a:lstStyle>
            <a:lvl1pPr>
              <a:defRPr>
                <a:latin typeface="Calibri" pitchFamily="34" charset="0"/>
              </a:defRPr>
            </a:lvl1pPr>
            <a:lvl2pPr>
              <a:defRPr/>
            </a:lvl2pPr>
            <a:lvl3pPr>
              <a:defRPr>
                <a:latin typeface="Calibri" pitchFamily="34" charset="0"/>
              </a:defRPr>
            </a:lvl3pPr>
            <a:lvl4pPr>
              <a:defRPr/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©2012, prepared by Byungtae Lee and Sung Joo Park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4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©2012, prepared by Byungtae Lee and Sung Joo Park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8525544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Title 1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- Title 2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. Title 3</a:t>
            </a:r>
          </a:p>
          <a:p>
            <a:pPr lvl="2"/>
            <a:r>
              <a:rPr lang="en-US" altLang="ko-KR" dirty="0" smtClean="0"/>
              <a:t>. Title 4</a:t>
            </a:r>
          </a:p>
          <a:p>
            <a:pPr lvl="2"/>
            <a:r>
              <a:rPr lang="en-US" altLang="ko-KR" dirty="0" smtClean="0"/>
              <a:t>. Title 5</a:t>
            </a:r>
            <a:endParaRPr lang="ko-KR" altLang="en-US" dirty="0"/>
          </a:p>
        </p:txBody>
      </p:sp>
      <p:sp>
        <p:nvSpPr>
          <p:cNvPr id="7" name="슬라이드 번호 개체 틀 4"/>
          <p:cNvSpPr txBox="1">
            <a:spLocks/>
          </p:cNvSpPr>
          <p:nvPr/>
        </p:nvSpPr>
        <p:spPr>
          <a:xfrm>
            <a:off x="35496" y="6555387"/>
            <a:ext cx="2021904" cy="257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000" b="0" kern="1200">
                <a:solidFill>
                  <a:schemeClr val="bg1"/>
                </a:solidFill>
                <a:latin typeface="-웹윤고딕130" pitchFamily="18" charset="-127"/>
                <a:ea typeface="-웹윤고딕130" pitchFamily="18" charset="-127"/>
                <a:cs typeface="Verdana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6CE6A3C7-F791-4859-B2E1-AED70428FFEB}" type="slidenum">
              <a:rPr lang="ko-KR" altLang="en-US" sz="900" i="1" smtClean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altLang="ko-KR" sz="900" i="1" dirty="0" smtClean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o-KR" altLang="en-US" sz="900" i="1" dirty="0" smtClean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900" i="1" dirty="0" smtClean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AAPBS 21012 Annual Meeting </a:t>
            </a:r>
            <a:endParaRPr lang="ko-KR" altLang="en-US" sz="900" i="1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날짜 개체 틀 2"/>
          <p:cNvSpPr>
            <a:spLocks noGrp="1"/>
          </p:cNvSpPr>
          <p:nvPr>
            <p:ph type="dt" sz="half" idx="2"/>
          </p:nvPr>
        </p:nvSpPr>
        <p:spPr>
          <a:xfrm>
            <a:off x="5638800" y="6501819"/>
            <a:ext cx="3466009" cy="31155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-웹윤고딕130" pitchFamily="18" charset="-127"/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15" y="116631"/>
            <a:ext cx="954832" cy="58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직선 연결선 9"/>
          <p:cNvCxnSpPr/>
          <p:nvPr/>
        </p:nvCxnSpPr>
        <p:spPr>
          <a:xfrm>
            <a:off x="-36512" y="703336"/>
            <a:ext cx="91805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/>
          <a:stretch/>
        </p:blipFill>
        <p:spPr bwMode="auto">
          <a:xfrm>
            <a:off x="7604772" y="476672"/>
            <a:ext cx="1503732" cy="20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157405" y="115902"/>
            <a:ext cx="7510939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285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0" y="6453336"/>
            <a:ext cx="91805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제목 1"/>
          <p:cNvSpPr txBox="1">
            <a:spLocks/>
          </p:cNvSpPr>
          <p:nvPr/>
        </p:nvSpPr>
        <p:spPr>
          <a:xfrm>
            <a:off x="282227" y="115902"/>
            <a:ext cx="7497268" cy="562074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285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</a:rPr>
              <a:t>  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7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1" hangingPunct="1">
        <a:spcBef>
          <a:spcPct val="0"/>
        </a:spcBef>
        <a:buNone/>
        <a:defRPr sz="2600" b="1" kern="1200">
          <a:solidFill>
            <a:srgbClr val="800000"/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457200" indent="0" algn="l" defTabSz="914400" rtl="0" eaLnBrk="1" latinLnBrk="1" hangingPunct="1">
        <a:spcBef>
          <a:spcPct val="20000"/>
        </a:spcBef>
        <a:buFont typeface="Wingdings" pitchFamily="2" charset="2"/>
        <a:buNone/>
        <a:defRPr sz="20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0" algn="l" defTabSz="914400" rtl="0" eaLnBrk="1" latinLnBrk="1" hangingPunct="1">
        <a:spcBef>
          <a:spcPct val="20000"/>
        </a:spcBef>
        <a:buFont typeface="Wingdings" pitchFamily="2" charset="2"/>
        <a:buNone/>
        <a:defRPr sz="20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371600" indent="0" algn="l" defTabSz="914400" rtl="0" eaLnBrk="1" latinLnBrk="1" hangingPunct="1">
        <a:spcBef>
          <a:spcPct val="20000"/>
        </a:spcBef>
        <a:buFont typeface="Wingdings" pitchFamily="2" charset="2"/>
        <a:buNone/>
        <a:defRPr sz="20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indent="0" algn="l" defTabSz="914400" rtl="0" eaLnBrk="1" latinLnBrk="1" hangingPunct="1">
        <a:spcBef>
          <a:spcPct val="20000"/>
        </a:spcBef>
        <a:buFont typeface="Wingdings" pitchFamily="2" charset="2"/>
        <a:buNone/>
        <a:defRPr sz="20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pb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70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1376661" y="4953000"/>
            <a:ext cx="7776864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lvl="0" algn="l"/>
            <a:r>
              <a:rPr lang="en-US" altLang="ko-KR" sz="3200" dirty="0" err="1" smtClean="0">
                <a:latin typeface="Times New Roman" pitchFamily="18" charset="0"/>
                <a:cs typeface="Times New Roman" pitchFamily="18" charset="0"/>
              </a:rPr>
              <a:t>Byungtae</a:t>
            </a:r>
            <a:r>
              <a:rPr lang="en-US" altLang="ko-KR" sz="3200" dirty="0" smtClean="0">
                <a:latin typeface="Times New Roman" pitchFamily="18" charset="0"/>
                <a:cs typeface="Times New Roman" pitchFamily="18" charset="0"/>
              </a:rPr>
              <a:t> Lee with Sung Joo Park</a:t>
            </a:r>
            <a:br>
              <a:rPr lang="en-US" altLang="ko-K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3200" dirty="0" smtClean="0">
                <a:latin typeface="Times New Roman" pitchFamily="18" charset="0"/>
                <a:cs typeface="Times New Roman" pitchFamily="18" charset="0"/>
              </a:rPr>
              <a:t>College of Business, KAIST</a:t>
            </a:r>
            <a:br>
              <a:rPr lang="en-US" altLang="ko-K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000" dirty="0" smtClean="0"/>
              <a:t>Prepared for AABPS2012 Annual Meeting</a:t>
            </a:r>
            <a:endParaRPr kumimoji="0" lang="en-US" altLang="ko-KR" sz="1400" b="0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143000" y="3657600"/>
            <a:ext cx="6605298" cy="11521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ea"/>
                <a:ea typeface="+mn-ea"/>
                <a:cs typeface="+mj-cs"/>
              </a:defRPr>
            </a:lvl1pPr>
          </a:lstStyle>
          <a:p>
            <a:pPr algn="l"/>
            <a:r>
              <a:rPr lang="en-US" altLang="ko-KR" sz="3200" dirty="0" smtClean="0"/>
              <a:t>Coping with Faculty Shortage:</a:t>
            </a:r>
            <a:br>
              <a:rPr lang="en-US" altLang="ko-KR" sz="3200" dirty="0" smtClean="0"/>
            </a:br>
            <a:r>
              <a:rPr lang="en-US" altLang="ko-KR" sz="3200" dirty="0" smtClean="0"/>
              <a:t>Collaborative Faculty Exchange</a:t>
            </a:r>
            <a:endParaRPr lang="en-US" altLang="ko-KR" sz="2000" b="0" dirty="0"/>
          </a:p>
        </p:txBody>
      </p:sp>
      <p:pic>
        <p:nvPicPr>
          <p:cNvPr id="5" name="Picture 6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16" y="38100"/>
            <a:ext cx="128588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2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Comparison of Retirement Age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228600" y="838200"/>
            <a:ext cx="8178800" cy="471328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Retirement System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65 (originally 70) by Otto Von Bismarck in 1883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Life Expectancy: Less than 45 in 1890</a:t>
            </a:r>
          </a:p>
          <a:p>
            <a:r>
              <a:rPr lang="en-US" altLang="ko-KR" dirty="0" smtClean="0"/>
              <a:t>U.S.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No Mandatory Retirement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Voluntary Retirement Age: 75 on Average (Business Professor)</a:t>
            </a:r>
          </a:p>
          <a:p>
            <a:r>
              <a:rPr lang="en-US" altLang="ko-KR" dirty="0" smtClean="0"/>
              <a:t>Asia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Korea: 65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Japan: 65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China: 65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Other Countries: ?</a:t>
            </a:r>
          </a:p>
          <a:p>
            <a:r>
              <a:rPr lang="en-US" altLang="ko-KR" dirty="0" smtClean="0"/>
              <a:t>Teaching Career: 25-30 Years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Asian business schools have 20-25% less faculty manpower than U.S. due to the earlier retirement age.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3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Evolution of Business Education</a:t>
            </a:r>
            <a:endParaRPr lang="ko-KR" altLang="en-US" dirty="0"/>
          </a:p>
        </p:txBody>
      </p:sp>
      <p:sp>
        <p:nvSpPr>
          <p:cNvPr id="5" name="타원 4"/>
          <p:cNvSpPr/>
          <p:nvPr/>
        </p:nvSpPr>
        <p:spPr bwMode="auto">
          <a:xfrm>
            <a:off x="1142976" y="1656558"/>
            <a:ext cx="2857520" cy="278608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3143240" y="1585120"/>
            <a:ext cx="2857520" cy="278608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5143504" y="1585120"/>
            <a:ext cx="2857520" cy="278608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2871004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Book Keeping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588" y="2085186"/>
            <a:ext cx="21659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Management Science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O.R.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MIS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OM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Supply Chain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Accounting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3532" y="2007478"/>
            <a:ext cx="13859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HRM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Organization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Innovation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Strategy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Marketing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Finance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Ethics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화살표 연결선 11"/>
          <p:cNvCxnSpPr/>
          <p:nvPr/>
        </p:nvCxnSpPr>
        <p:spPr bwMode="auto">
          <a:xfrm rot="5400000" flipH="1" flipV="1">
            <a:off x="-750131" y="3049599"/>
            <a:ext cx="3357586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직선 화살표 연결선 14"/>
          <p:cNvCxnSpPr/>
          <p:nvPr/>
        </p:nvCxnSpPr>
        <p:spPr bwMode="auto">
          <a:xfrm>
            <a:off x="928662" y="4728392"/>
            <a:ext cx="7572428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857356" y="479983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Agricultural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Economy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1844" y="479983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Industrial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Economy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0670" y="479983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Knowledge</a:t>
            </a:r>
          </a:p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Economy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558564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Agriculture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9058" y="558564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Manufacturing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5074" y="55856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Service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구부러진 연결선 22"/>
          <p:cNvCxnSpPr/>
          <p:nvPr/>
        </p:nvCxnSpPr>
        <p:spPr bwMode="auto">
          <a:xfrm flipV="1">
            <a:off x="1071538" y="1513682"/>
            <a:ext cx="7000924" cy="285752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B050"/>
            </a:solidFill>
            <a:prstDash val="lgDash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28596" y="1585120"/>
            <a:ext cx="461665" cy="17915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Economic Growth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1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8535" y="152400"/>
            <a:ext cx="7510939" cy="5620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Soft Skills Require Experiences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214414" y="1643050"/>
          <a:ext cx="692948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위쪽 화살표 4"/>
          <p:cNvSpPr/>
          <p:nvPr/>
        </p:nvSpPr>
        <p:spPr bwMode="auto">
          <a:xfrm>
            <a:off x="7929586" y="2000240"/>
            <a:ext cx="928694" cy="1785950"/>
          </a:xfrm>
          <a:prstGeom prst="upArrow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3007" y="2500306"/>
            <a:ext cx="553998" cy="6389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400" dirty="0" smtClean="0"/>
              <a:t>Soft</a:t>
            </a:r>
            <a:endParaRPr lang="ko-KR" altLang="en-US" sz="2400" dirty="0"/>
          </a:p>
        </p:txBody>
      </p:sp>
      <p:sp>
        <p:nvSpPr>
          <p:cNvPr id="7" name="아래쪽 화살표 6"/>
          <p:cNvSpPr/>
          <p:nvPr/>
        </p:nvSpPr>
        <p:spPr bwMode="auto">
          <a:xfrm>
            <a:off x="7929586" y="4643446"/>
            <a:ext cx="928694" cy="1928826"/>
          </a:xfrm>
          <a:prstGeom prst="downArrow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3900" y="5143512"/>
            <a:ext cx="553998" cy="7607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400" dirty="0" smtClean="0"/>
              <a:t>Hard</a:t>
            </a:r>
            <a:endParaRPr lang="ko-KR" altLang="en-US" sz="240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3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제목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753474" cy="5334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Management+ Technology+ Liberal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Arts</a:t>
            </a:r>
            <a:endParaRPr lang="ko-KR" alt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4475" y="1851025"/>
            <a:ext cx="6032500" cy="4065588"/>
          </a:xfrm>
          <a:noFill/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©2012, prepared by Byungtae Lee and Sung Joo Park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Battles in Courts or Markets?  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4294967295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©2012, prepared by Byungtae Lee and Sung Joo Park </a:t>
            </a:r>
            <a:endParaRPr lang="en-US" altLang="ko-KR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17748"/>
            <a:ext cx="40290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3" y="3140968"/>
            <a:ext cx="3878796" cy="25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995" y="3751473"/>
            <a:ext cx="2191147" cy="232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197" y="197855"/>
            <a:ext cx="8839200" cy="9144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Now,      +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Laws+Design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+….. 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4294967295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©2012, prepared by Byungtae Lee and Sung Joo Park </a:t>
            </a:r>
            <a:endParaRPr lang="en-US" altLang="ko-KR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72455"/>
            <a:ext cx="4131543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255"/>
            <a:ext cx="4185261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3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We have tried all …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</a:rPr>
              <a:t>Options</a:t>
            </a:r>
          </a:p>
          <a:p>
            <a:pPr marL="1028700" lvl="2" indent="-457200">
              <a:buFont typeface="+mj-lt"/>
              <a:buAutoNum type="arabicPeriod"/>
            </a:pPr>
            <a:r>
              <a:rPr lang="en-US" altLang="ko-KR" dirty="0" smtClean="0">
                <a:latin typeface="Times New Roman" pitchFamily="18" charset="0"/>
              </a:rPr>
              <a:t>Utilizing Corporate Executives</a:t>
            </a:r>
          </a:p>
          <a:p>
            <a:pPr marL="1028700" lvl="2" indent="-457200">
              <a:buFont typeface="+mj-lt"/>
              <a:buAutoNum type="arabicPeriod"/>
            </a:pPr>
            <a:r>
              <a:rPr lang="en-US" altLang="ko-KR" dirty="0" smtClean="0">
                <a:latin typeface="Times New Roman" pitchFamily="18" charset="0"/>
              </a:rPr>
              <a:t>Hiring Government Officers</a:t>
            </a:r>
          </a:p>
          <a:p>
            <a:pPr marL="1028700" lvl="2" indent="-457200">
              <a:buFont typeface="+mj-lt"/>
              <a:buAutoNum type="arabicPeriod"/>
            </a:pPr>
            <a:r>
              <a:rPr lang="en-US" altLang="ko-KR" b="1" dirty="0" smtClean="0">
                <a:latin typeface="Times New Roman" pitchFamily="18" charset="0"/>
              </a:rPr>
              <a:t>Faculty Development from (Internal and External) Retired Scholars (Cream Skimming)</a:t>
            </a:r>
          </a:p>
          <a:p>
            <a:pPr marL="1028700" lvl="2" indent="-457200">
              <a:buFont typeface="+mj-lt"/>
              <a:buAutoNum type="arabicPeriod"/>
            </a:pPr>
            <a:r>
              <a:rPr lang="en-US" altLang="ko-KR" b="1" dirty="0" smtClean="0">
                <a:latin typeface="Times New Roman" pitchFamily="18" charset="0"/>
              </a:rPr>
              <a:t>Visiting Scholars  - Unpredictability</a:t>
            </a:r>
          </a:p>
          <a:p>
            <a:pPr marL="1028700" lvl="2" indent="-457200">
              <a:buFont typeface="+mj-lt"/>
              <a:buAutoNum type="arabicPeriod"/>
            </a:pPr>
            <a:r>
              <a:rPr lang="en-US" altLang="ko-KR" dirty="0" smtClean="0">
                <a:latin typeface="Times New Roman" pitchFamily="18" charset="0"/>
              </a:rPr>
              <a:t>Leveraging PhDs and Post-docs</a:t>
            </a:r>
          </a:p>
          <a:p>
            <a:pPr marL="1028700" lvl="2" indent="-457200">
              <a:buFont typeface="+mj-lt"/>
              <a:buAutoNum type="arabicPeriod"/>
            </a:pPr>
            <a:r>
              <a:rPr lang="en-US" altLang="ko-KR" dirty="0" smtClean="0">
                <a:latin typeface="Times New Roman" pitchFamily="18" charset="0"/>
              </a:rPr>
              <a:t>Online Education</a:t>
            </a:r>
          </a:p>
          <a:p>
            <a:pPr marL="0" indent="0">
              <a:buNone/>
            </a:pPr>
            <a:endParaRPr lang="en-US" altLang="ko-KR" dirty="0" smtClean="0">
              <a:latin typeface="Times New Roman" pitchFamily="18" charset="0"/>
            </a:endParaRPr>
          </a:p>
          <a:p>
            <a:r>
              <a:rPr lang="en-US" altLang="ko-KR" dirty="0" smtClean="0">
                <a:latin typeface="Times New Roman" pitchFamily="18" charset="0"/>
              </a:rPr>
              <a:t> Evaluate Alternatives by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>
                <a:latin typeface="Times New Roman" pitchFamily="18" charset="0"/>
              </a:rPr>
              <a:t>Cost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>
                <a:latin typeface="Times New Roman" pitchFamily="18" charset="0"/>
              </a:rPr>
              <a:t>Risk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>
                <a:latin typeface="Times New Roman" pitchFamily="18" charset="0"/>
              </a:rPr>
              <a:t>Quality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>
                <a:latin typeface="Times New Roman" pitchFamily="18" charset="0"/>
              </a:rPr>
              <a:t>Time and Availability</a:t>
            </a:r>
          </a:p>
          <a:p>
            <a:endParaRPr lang="ko-KR" altLang="en-US" dirty="0">
              <a:latin typeface="Times New Roman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©2012, prepared by Byungtae Lee and Sung Joo Park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86760"/>
            <a:ext cx="7510939" cy="903840"/>
          </a:xfrm>
        </p:spPr>
        <p:txBody>
          <a:bodyPr/>
          <a:lstStyle/>
          <a:p>
            <a:r>
              <a:rPr lang="en-US" altLang="ko-KR" sz="2800" dirty="0" smtClean="0"/>
              <a:t>The Best Solution?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8839200" cy="5638800"/>
          </a:xfrm>
        </p:spPr>
        <p:txBody>
          <a:bodyPr/>
          <a:lstStyle/>
          <a:p>
            <a:r>
              <a:rPr lang="en-US" altLang="ko-KR" dirty="0" smtClean="0"/>
              <a:t>Impossible or near-impossible by an Individual School</a:t>
            </a:r>
          </a:p>
          <a:p>
            <a:pPr lvl="1"/>
            <a:r>
              <a:rPr lang="en-US" altLang="ko-KR" dirty="0" smtClean="0"/>
              <a:t>Only Very Few Schools Can Afford</a:t>
            </a:r>
          </a:p>
          <a:p>
            <a:r>
              <a:rPr lang="en-US" altLang="ko-KR" dirty="0" smtClean="0"/>
              <a:t>Through Collaboration</a:t>
            </a:r>
          </a:p>
          <a:p>
            <a:pPr lvl="1"/>
            <a:r>
              <a:rPr lang="en-US" altLang="ko-KR" dirty="0" smtClean="0"/>
              <a:t>AAPBS can be a platform of  collaborative faculty exchange</a:t>
            </a:r>
          </a:p>
          <a:p>
            <a:r>
              <a:rPr lang="en-US" altLang="ko-KR" dirty="0" smtClean="0"/>
              <a:t>Collaborative Faculty Exchange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56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Collaborative Faculty Exchange (CFE) Project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304800" y="838200"/>
            <a:ext cx="8107362" cy="4713288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Professor Market Place</a:t>
            </a:r>
          </a:p>
          <a:p>
            <a:pPr lvl="1"/>
            <a:r>
              <a:rPr lang="en-US" altLang="ko-KR" dirty="0" smtClean="0"/>
              <a:t>Short-term Visit</a:t>
            </a:r>
          </a:p>
          <a:p>
            <a:pPr lvl="2"/>
            <a:r>
              <a:rPr lang="en-US" altLang="ko-KR" dirty="0" smtClean="0"/>
              <a:t>One week seminar</a:t>
            </a:r>
          </a:p>
          <a:p>
            <a:pPr lvl="2"/>
            <a:r>
              <a:rPr lang="en-US" altLang="ko-KR" dirty="0" smtClean="0"/>
              <a:t>One month short course</a:t>
            </a:r>
          </a:p>
          <a:p>
            <a:pPr lvl="1"/>
            <a:r>
              <a:rPr lang="en-US" altLang="ko-KR" dirty="0" smtClean="0"/>
              <a:t>Longer-term Visit</a:t>
            </a:r>
          </a:p>
          <a:p>
            <a:pPr lvl="2"/>
            <a:r>
              <a:rPr lang="en-US" altLang="ko-KR" dirty="0" smtClean="0"/>
              <a:t>One Semester</a:t>
            </a:r>
          </a:p>
          <a:p>
            <a:pPr lvl="2"/>
            <a:r>
              <a:rPr lang="en-US" altLang="ko-KR" dirty="0" smtClean="0"/>
              <a:t>Half/One Year Stay: Asian Sabbatical Year</a:t>
            </a:r>
          </a:p>
          <a:p>
            <a:r>
              <a:rPr lang="en-US" altLang="ko-KR" dirty="0" smtClean="0"/>
              <a:t>Volunteer Program: Help Our Friends</a:t>
            </a:r>
          </a:p>
          <a:p>
            <a:pPr lvl="1"/>
            <a:r>
              <a:rPr lang="en-US" altLang="ko-KR" dirty="0" smtClean="0"/>
              <a:t>Help Asian Business Schools in Under Developed Countries</a:t>
            </a:r>
          </a:p>
          <a:p>
            <a:pPr lvl="2"/>
            <a:r>
              <a:rPr lang="en-US" altLang="ko-KR" dirty="0" smtClean="0"/>
              <a:t>Teach Fishing than Giving Fish</a:t>
            </a:r>
          </a:p>
          <a:p>
            <a:pPr lvl="2"/>
            <a:r>
              <a:rPr lang="en-US" altLang="ko-KR" dirty="0" smtClean="0"/>
              <a:t>Volunteer–based Collaboration</a:t>
            </a:r>
          </a:p>
          <a:p>
            <a:pPr lvl="2"/>
            <a:r>
              <a:rPr lang="en-US" altLang="ko-KR" dirty="0" smtClean="0"/>
              <a:t>External Funding Source: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Seek ADB Funding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Official Development Assistance (ODA) Fund of Each Country</a:t>
            </a:r>
          </a:p>
          <a:p>
            <a:r>
              <a:rPr lang="en-US" altLang="ko-KR" dirty="0" smtClean="0"/>
              <a:t>Senior Contribution Program: Leveraging Retired but Active Faculty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Recruiting Retired Faculty Member for Teaching/Research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Senior or Retired Faculty Members move to AAPBS Business Schools in Different Countries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4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Issues of CFE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304800" y="914400"/>
            <a:ext cx="8358187" cy="471328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Funding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dirty="0" smtClean="0"/>
              <a:t>External Funding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dirty="0" smtClean="0"/>
              <a:t>School Sponsor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ko-KR" dirty="0" smtClean="0"/>
              <a:t>Basic Salary, Insurance (Health), Campus (School) Housing</a:t>
            </a:r>
          </a:p>
          <a:p>
            <a:r>
              <a:rPr lang="en-US" altLang="ko-KR" dirty="0" smtClean="0"/>
              <a:t>Quality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dirty="0" smtClean="0"/>
              <a:t>English Teaching Experience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dirty="0" smtClean="0"/>
              <a:t>Regular Faculty Members from Accredited Schools: AACSB, </a:t>
            </a:r>
            <a:r>
              <a:rPr lang="en-US" altLang="ko-KR" dirty="0" err="1" smtClean="0"/>
              <a:t>efmd</a:t>
            </a:r>
            <a:endParaRPr lang="en-US" altLang="ko-KR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dirty="0" smtClean="0"/>
              <a:t>Recommendation on Quality Teaching by Dean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ko-KR" dirty="0" smtClean="0"/>
              <a:t>Teaching Evaluation Score</a:t>
            </a:r>
          </a:p>
          <a:p>
            <a:r>
              <a:rPr lang="en-US" altLang="ko-KR" dirty="0" smtClean="0"/>
              <a:t>Coordinating Entity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dirty="0" smtClean="0"/>
              <a:t>CFE Committee under AAPBS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dirty="0" smtClean="0"/>
              <a:t>AAPBS Secretariat as an Administrative Body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ko-KR" dirty="0" smtClean="0"/>
              <a:t>Setting &amp; Manage Home Page for Professor Marketplace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ko-KR" dirty="0" smtClean="0"/>
              <a:t>Match-making Administration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1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Moderator: Hirokazu Kono (Keio) </a:t>
            </a:r>
          </a:p>
          <a:p>
            <a:r>
              <a:rPr lang="en-US" altLang="ko-KR" dirty="0" smtClean="0"/>
              <a:t>Keynote: Byungtae Lee (KAIST)</a:t>
            </a:r>
          </a:p>
          <a:p>
            <a:pPr lvl="1"/>
            <a:r>
              <a:rPr lang="en-US" altLang="ko-KR" dirty="0" smtClean="0"/>
              <a:t>Why do we need collaborative faculty exchange?</a:t>
            </a:r>
          </a:p>
          <a:p>
            <a:r>
              <a:rPr lang="en-US" altLang="ko-KR" dirty="0" smtClean="0"/>
              <a:t>Panels:</a:t>
            </a:r>
          </a:p>
          <a:p>
            <a:pPr lvl="1"/>
            <a:r>
              <a:rPr lang="en-US" altLang="ko-KR" dirty="0" err="1" smtClean="0"/>
              <a:t>Michikazu</a:t>
            </a:r>
            <a:r>
              <a:rPr lang="en-US" altLang="ko-KR" dirty="0" smtClean="0"/>
              <a:t> AOI (Meiji)</a:t>
            </a:r>
          </a:p>
          <a:p>
            <a:pPr lvl="1"/>
            <a:r>
              <a:rPr lang="en-US" altLang="ko-KR" dirty="0" smtClean="0"/>
              <a:t>Xiongwen LU (</a:t>
            </a:r>
            <a:r>
              <a:rPr lang="en-US" altLang="ko-KR" dirty="0" err="1" smtClean="0"/>
              <a:t>Fudan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Ricardo LIM (AIM)</a:t>
            </a:r>
          </a:p>
          <a:p>
            <a:r>
              <a:rPr lang="en-US" altLang="ko-KR" dirty="0" smtClean="0"/>
              <a:t>Discussion and Conclusion: Hirokazu Kono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839200" cy="9144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 Agenda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within or around AAPBS?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152400" y="914400"/>
            <a:ext cx="5486400" cy="4411663"/>
          </a:xfrm>
        </p:spPr>
        <p:txBody>
          <a:bodyPr/>
          <a:lstStyle/>
          <a:p>
            <a:r>
              <a:rPr lang="en-US" altLang="ko-KR" dirty="0" smtClean="0"/>
              <a:t>Have Seen Economic Developments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Asian countries in different economic stage require different fields of expertise in business education</a:t>
            </a:r>
          </a:p>
          <a:p>
            <a:r>
              <a:rPr lang="en-US" altLang="ko-KR" dirty="0" smtClean="0"/>
              <a:t>Understand Cultural Issue Better</a:t>
            </a:r>
          </a:p>
          <a:p>
            <a:r>
              <a:rPr lang="en-US" altLang="ko-KR" dirty="0" smtClean="0"/>
              <a:t>Cost Savings from Geographical Distances</a:t>
            </a:r>
          </a:p>
          <a:p>
            <a:r>
              <a:rPr lang="en-US" altLang="ko-KR" dirty="0" smtClean="0"/>
              <a:t>Local Contexts: Asian vs. Western Style of Management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Question on the universality of business education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‘What’ is Universal but ‘How’ is not Universal</a:t>
            </a:r>
            <a:endParaRPr lang="en-US" altLang="ko-KR" dirty="0"/>
          </a:p>
          <a:p>
            <a:pPr marL="800100" lvl="1" indent="-342900">
              <a:buFont typeface="Wingdings" pitchFamily="2" charset="2"/>
              <a:buChar char="ü"/>
            </a:pPr>
            <a:endParaRPr lang="en-US" altLang="ko-KR" dirty="0"/>
          </a:p>
          <a:p>
            <a:pPr marL="800100" lvl="1" indent="-342900">
              <a:buFont typeface="Wingdings" pitchFamily="2" charset="2"/>
              <a:buChar char="ü"/>
            </a:pPr>
            <a:endParaRPr lang="en-US" altLang="ko-KR" dirty="0" smtClean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1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762000"/>
            <a:ext cx="8748464" cy="562074"/>
          </a:xfrm>
        </p:spPr>
        <p:txBody>
          <a:bodyPr/>
          <a:lstStyle/>
          <a:p>
            <a:r>
              <a:rPr lang="en-US" altLang="ko-KR" sz="2800" dirty="0" smtClean="0">
                <a:solidFill>
                  <a:schemeClr val="bg1"/>
                </a:solidFill>
              </a:rPr>
              <a:t>KCB also wishes our proudest EMBA alumni’s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598"/>
            <a:ext cx="376237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3810000" cy="316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67200" y="3273978"/>
            <a:ext cx="10631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endParaRPr lang="ko-KR" alt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3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title"/>
          </p:nvPr>
        </p:nvSpPr>
        <p:spPr>
          <a:xfrm>
            <a:off x="0" y="76200"/>
            <a:ext cx="8502650" cy="609600"/>
          </a:xfrm>
        </p:spPr>
        <p:txBody>
          <a:bodyPr/>
          <a:lstStyle/>
          <a:p>
            <a:r>
              <a:rPr lang="en-US" altLang="ko-K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pulls a Dean’s hair in Faculty Development?</a:t>
            </a:r>
            <a:endParaRPr lang="ko-KR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내용 개체 틀 2"/>
          <p:cNvSpPr>
            <a:spLocks noGrp="1"/>
          </p:cNvSpPr>
          <p:nvPr>
            <p:ph idx="1"/>
          </p:nvPr>
        </p:nvSpPr>
        <p:spPr>
          <a:xfrm>
            <a:off x="228600" y="1066800"/>
            <a:ext cx="6789738" cy="4162425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smtClean="0">
                <a:latin typeface="Times New Roman" pitchFamily="18" charset="0"/>
              </a:rPr>
              <a:t>Business School is A people-business</a:t>
            </a:r>
          </a:p>
          <a:p>
            <a:r>
              <a:rPr lang="en-US" altLang="ko-KR" sz="2400" dirty="0" smtClean="0">
                <a:latin typeface="Times New Roman" pitchFamily="18" charset="0"/>
              </a:rPr>
              <a:t>Competitive HR are defined by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</a:rPr>
              <a:t>Rankings,,…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</a:rPr>
              <a:t>Accreditation standards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</a:rPr>
              <a:t>Globalization of businesses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</a:rPr>
              <a:t>Economics of business schools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</a:rPr>
              <a:t>Mission and roles of business school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</a:rPr>
              <a:t>Role migration along faculty life cycle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</a:rPr>
              <a:t>New demands from business</a:t>
            </a:r>
            <a:br>
              <a:rPr lang="en-US" altLang="ko-KR" sz="2400" dirty="0" smtClean="0">
                <a:latin typeface="Times New Roman" pitchFamily="18" charset="0"/>
              </a:rPr>
            </a:br>
            <a:r>
              <a:rPr lang="en-US" altLang="ko-KR" sz="2400" dirty="0" smtClean="0">
                <a:latin typeface="Times New Roman" pitchFamily="18" charset="0"/>
              </a:rPr>
              <a:t>– ever expanding scope    </a:t>
            </a:r>
            <a:endParaRPr lang="ko-KR" altLang="en-US" sz="2400" dirty="0" smtClean="0">
              <a:latin typeface="Times New Roman" pitchFamily="18" charset="0"/>
            </a:endParaRPr>
          </a:p>
        </p:txBody>
      </p:sp>
      <p:pic>
        <p:nvPicPr>
          <p:cNvPr id="21508" name="그림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2438400"/>
            <a:ext cx="1397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그림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5175" y="990600"/>
            <a:ext cx="12033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©2012, prepared by Byungtae Lee and Sung Joo Park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 idx="4294967295"/>
          </p:nvPr>
        </p:nvSpPr>
        <p:spPr>
          <a:xfrm>
            <a:off x="0" y="-9525"/>
            <a:ext cx="8502650" cy="609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ow deans see faculty members</a:t>
            </a:r>
            <a:endParaRPr lang="ko-KR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676400"/>
            <a:ext cx="4724400" cy="4236888"/>
          </a:xfrm>
          <a:noFill/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©2012, prepared by Byungtae Lee and Sung Joo Park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제목 1"/>
          <p:cNvSpPr>
            <a:spLocks noGrp="1"/>
          </p:cNvSpPr>
          <p:nvPr>
            <p:ph type="title" idx="4294967295"/>
          </p:nvPr>
        </p:nvSpPr>
        <p:spPr>
          <a:xfrm>
            <a:off x="76200" y="19050"/>
            <a:ext cx="8502650" cy="59055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Deans need 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Inspector-Gadgets: 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they?</a:t>
            </a:r>
            <a:endParaRPr lang="ko-KR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9" name="내용 개체 틀 5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6307909" cy="3852862"/>
          </a:xfr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©2012, prepared by Byungtae Lee and Sung Joo Park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Crumbling Core 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Faculty Development Models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63880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latin typeface="Times New Roman" pitchFamily="18" charset="0"/>
              </a:rPr>
              <a:t>Traditional US Model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sz="2400" dirty="0" smtClean="0"/>
              <a:t>Tenure system based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sz="2400" dirty="0" smtClean="0"/>
              <a:t>Market based</a:t>
            </a:r>
          </a:p>
          <a:p>
            <a:r>
              <a:rPr lang="en-US" altLang="ko-KR" sz="2400" dirty="0" smtClean="0">
                <a:latin typeface="Times New Roman" pitchFamily="18" charset="0"/>
              </a:rPr>
              <a:t>Traditional Asian Model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sz="2400" dirty="0" smtClean="0"/>
              <a:t>Hiring is tenure evaluation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sz="2400" dirty="0" smtClean="0"/>
              <a:t>Inbreeding or Captive market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sz="2400" dirty="0" smtClean="0"/>
              <a:t>Seniority based</a:t>
            </a:r>
          </a:p>
          <a:p>
            <a:r>
              <a:rPr lang="en-US" altLang="ko-KR" sz="2400" dirty="0" smtClean="0">
                <a:latin typeface="Times New Roman" pitchFamily="18" charset="0"/>
              </a:rPr>
              <a:t>Big Cherry Picking Model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dirty="0" smtClean="0"/>
              <a:t>Contract Based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dirty="0" smtClean="0"/>
              <a:t> IMD, INSEAD, IE…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dirty="0" smtClean="0"/>
              <a:t>Executive Education Oriented</a:t>
            </a:r>
          </a:p>
          <a:p>
            <a:endParaRPr lang="en-US" altLang="ko-KR" sz="2400" dirty="0">
              <a:latin typeface="Times New Roman" pitchFamily="18" charset="0"/>
            </a:endParaRPr>
          </a:p>
          <a:p>
            <a:endParaRPr lang="en-US" altLang="ko-KR" sz="2400" dirty="0" smtClean="0">
              <a:latin typeface="Times New Roman" pitchFamily="18" charset="0"/>
            </a:endParaRPr>
          </a:p>
          <a:p>
            <a:endParaRPr lang="ko-KR" altLang="en-US" sz="2400" dirty="0">
              <a:latin typeface="Times New Roman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©2012, prepared by Byungtae Lee and Sung Joo Park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 Faculty Shortage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228600" y="838200"/>
            <a:ext cx="8178800" cy="44116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Global Issue but Severer in Asia</a:t>
            </a:r>
          </a:p>
          <a:p>
            <a:r>
              <a:rPr lang="en-US" altLang="ko-KR" dirty="0" smtClean="0"/>
              <a:t>Faculty Shortage in U.S.: AACSB Prediction</a:t>
            </a:r>
          </a:p>
          <a:p>
            <a:pPr lvl="1"/>
            <a:r>
              <a:rPr lang="en-US" altLang="ko-KR" dirty="0" smtClean="0"/>
              <a:t>2,500 by 2013</a:t>
            </a:r>
          </a:p>
          <a:p>
            <a:pPr lvl="1"/>
            <a:r>
              <a:rPr lang="en-US" altLang="ko-KR" dirty="0" smtClean="0"/>
              <a:t>Solutions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altLang="ko-KR" dirty="0" smtClean="0"/>
              <a:t>Bridge Program: Non-Business PhDs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altLang="ko-KR" dirty="0" smtClean="0"/>
              <a:t>Ph.D. Program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altLang="ko-KR" dirty="0" smtClean="0"/>
              <a:t>Adjunct Professorship: PQ (Professionally Qualified)</a:t>
            </a:r>
          </a:p>
          <a:p>
            <a:r>
              <a:rPr lang="en-US" altLang="ko-KR" dirty="0" smtClean="0"/>
              <a:t>Asian Business Schools?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No Statistics Available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Chronic Problem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altLang="ko-KR" dirty="0" smtClean="0"/>
              <a:t>Problems of Quantity and Quality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/>
              <a:t>Why do we have the severer faculty shortage in Asia?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152400" y="990600"/>
            <a:ext cx="8358187" cy="44116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Very Few Supply Pipeline</a:t>
            </a:r>
          </a:p>
          <a:p>
            <a:pPr lvl="1"/>
            <a:r>
              <a:rPr lang="en-US" altLang="ko-KR" dirty="0" smtClean="0"/>
              <a:t>Very Few Qualified PhD Programs</a:t>
            </a:r>
          </a:p>
          <a:p>
            <a:pPr lvl="1"/>
            <a:r>
              <a:rPr lang="en-US" altLang="ko-KR" dirty="0" smtClean="0"/>
              <a:t>Busy for MBAs: Doing More Business than Academics</a:t>
            </a:r>
          </a:p>
          <a:p>
            <a:r>
              <a:rPr lang="en-US" altLang="ko-KR" dirty="0" smtClean="0"/>
              <a:t>Competitive Disadvantage: Money and Brand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People’s Preference: Living and Learning in America!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Winner-Takes-All: Polarization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Compensation Difference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altLang="ko-KR" dirty="0" smtClean="0"/>
              <a:t>Total Benefits: Net income with extra compensation may be a different story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Earlier Retirement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Over-regulations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/>
              <a:t>Economies of Scale and Scope – Need Community 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altLang="ko-KR" dirty="0" smtClean="0"/>
          </a:p>
          <a:p>
            <a:pPr marL="800100" lvl="1" indent="-342900">
              <a:buFont typeface="Wingdings" pitchFamily="2" charset="2"/>
              <a:buChar char="ü"/>
            </a:pPr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white">
                    <a:lumMod val="50000"/>
                  </a:prstClr>
                </a:solidFill>
                <a:ea typeface="Cambria Math" pitchFamily="18" charset="0"/>
                <a:cs typeface="Arial"/>
              </a:rPr>
              <a:t>©2012, prepared by Byungtae Lee and Sung Joo Park 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15567</TotalTime>
  <Words>965</Words>
  <Application>Microsoft Office PowerPoint</Application>
  <PresentationFormat>화면 슬라이드 쇼(4:3)</PresentationFormat>
  <Paragraphs>200</Paragraphs>
  <Slides>21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Byungtae Lee with Sung Joo Park College of Business, KAIST Prepared for AABPS2012 Annual Meeting</vt:lpstr>
      <vt:lpstr>Session Agenda</vt:lpstr>
      <vt:lpstr>PowerPoint 프레젠테이션</vt:lpstr>
      <vt:lpstr>What pulls a Dean’s hair in Faculty Development?</vt:lpstr>
      <vt:lpstr>How deans see faculty members</vt:lpstr>
      <vt:lpstr>Deans need Inspector-Gadgets: Where are they?</vt:lpstr>
      <vt:lpstr>Crumbling Core Faculty Development Models</vt:lpstr>
      <vt:lpstr>Business Faculty Shortage</vt:lpstr>
      <vt:lpstr>Why do we have the severer faculty shortage in Asia?</vt:lpstr>
      <vt:lpstr>Comparison of Retirement Age</vt:lpstr>
      <vt:lpstr>Evolution of Business Education</vt:lpstr>
      <vt:lpstr>Soft Skills Require Experiences</vt:lpstr>
      <vt:lpstr>Management+ Technology+ Liberal Arts</vt:lpstr>
      <vt:lpstr>Battles in Courts or Markets?  </vt:lpstr>
      <vt:lpstr>And Now,      + Laws+Design+….. </vt:lpstr>
      <vt:lpstr>We have tried all …</vt:lpstr>
      <vt:lpstr>The Best Solution?</vt:lpstr>
      <vt:lpstr>Collaborative Faculty Exchange (CFE) Project</vt:lpstr>
      <vt:lpstr>Issues of CFE</vt:lpstr>
      <vt:lpstr>Why within or around AAPBS?</vt:lpstr>
      <vt:lpstr>KCB also wishes our proudest EMBA alumni’s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Edelman</dc:creator>
  <cp:lastModifiedBy>btlee</cp:lastModifiedBy>
  <cp:revision>1069</cp:revision>
  <dcterms:created xsi:type="dcterms:W3CDTF">2007-03-31T16:20:56Z</dcterms:created>
  <dcterms:modified xsi:type="dcterms:W3CDTF">2012-11-27T02:44:31Z</dcterms:modified>
</cp:coreProperties>
</file>