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7" r:id="rId6"/>
    <p:sldId id="257" r:id="rId7"/>
    <p:sldId id="258" r:id="rId8"/>
    <p:sldId id="259" r:id="rId9"/>
    <p:sldId id="260" r:id="rId10"/>
    <p:sldId id="261" r:id="rId11"/>
    <p:sldId id="262" r:id="rId12"/>
    <p:sldId id="268" r:id="rId13"/>
    <p:sldId id="271"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9B614148-DDE2-4709-9A08-6039FFEE11F3}" type="datetimeFigureOut">
              <a:rPr lang="en-MY" smtClean="0"/>
              <a:pPr/>
              <a:t>19/2/2013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9BF9E17-B09B-4798-A246-C50599D827D3}"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B614148-DDE2-4709-9A08-6039FFEE11F3}" type="datetimeFigureOut">
              <a:rPr lang="en-MY" smtClean="0"/>
              <a:pPr/>
              <a:t>19/2/2013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9BF9E17-B09B-4798-A246-C50599D827D3}"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B614148-DDE2-4709-9A08-6039FFEE11F3}" type="datetimeFigureOut">
              <a:rPr lang="en-MY" smtClean="0"/>
              <a:pPr/>
              <a:t>19/2/2013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9BF9E17-B09B-4798-A246-C50599D827D3}"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B614148-DDE2-4709-9A08-6039FFEE11F3}" type="datetimeFigureOut">
              <a:rPr lang="en-MY" smtClean="0"/>
              <a:pPr/>
              <a:t>19/2/2013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9BF9E17-B09B-4798-A246-C50599D827D3}"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14148-DDE2-4709-9A08-6039FFEE11F3}" type="datetimeFigureOut">
              <a:rPr lang="en-MY" smtClean="0"/>
              <a:pPr/>
              <a:t>19/2/2013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9BF9E17-B09B-4798-A246-C50599D827D3}"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9B614148-DDE2-4709-9A08-6039FFEE11F3}" type="datetimeFigureOut">
              <a:rPr lang="en-MY" smtClean="0"/>
              <a:pPr/>
              <a:t>19/2/2013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9BF9E17-B09B-4798-A246-C50599D827D3}"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9B614148-DDE2-4709-9A08-6039FFEE11F3}" type="datetimeFigureOut">
              <a:rPr lang="en-MY" smtClean="0"/>
              <a:pPr/>
              <a:t>19/2/2013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29BF9E17-B09B-4798-A246-C50599D827D3}"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9B614148-DDE2-4709-9A08-6039FFEE11F3}" type="datetimeFigureOut">
              <a:rPr lang="en-MY" smtClean="0"/>
              <a:pPr/>
              <a:t>19/2/2013</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29BF9E17-B09B-4798-A246-C50599D827D3}"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14148-DDE2-4709-9A08-6039FFEE11F3}" type="datetimeFigureOut">
              <a:rPr lang="en-MY" smtClean="0"/>
              <a:pPr/>
              <a:t>19/2/2013</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29BF9E17-B09B-4798-A246-C50599D827D3}"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14148-DDE2-4709-9A08-6039FFEE11F3}" type="datetimeFigureOut">
              <a:rPr lang="en-MY" smtClean="0"/>
              <a:pPr/>
              <a:t>19/2/2013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9BF9E17-B09B-4798-A246-C50599D827D3}"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14148-DDE2-4709-9A08-6039FFEE11F3}" type="datetimeFigureOut">
              <a:rPr lang="en-MY" smtClean="0"/>
              <a:pPr/>
              <a:t>19/2/2013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9BF9E17-B09B-4798-A246-C50599D827D3}"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14148-DDE2-4709-9A08-6039FFEE11F3}" type="datetimeFigureOut">
              <a:rPr lang="en-MY" smtClean="0"/>
              <a:pPr/>
              <a:t>19/2/2013</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F9E17-B09B-4798-A246-C50599D827D3}"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ibs.utm.my/myibs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ur312003@yahoo.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852936"/>
            <a:ext cx="7772400" cy="1470025"/>
          </a:xfrm>
        </p:spPr>
        <p:txBody>
          <a:bodyPr/>
          <a:lstStyle/>
          <a:p>
            <a:r>
              <a:rPr lang="en-US" b="1" dirty="0" smtClean="0"/>
              <a:t>Guide to Using</a:t>
            </a:r>
            <a:endParaRPr lang="en-MY" b="1" dirty="0"/>
          </a:p>
        </p:txBody>
      </p:sp>
      <p:sp>
        <p:nvSpPr>
          <p:cNvPr id="3" name="Subtitle 2"/>
          <p:cNvSpPr>
            <a:spLocks noGrp="1"/>
          </p:cNvSpPr>
          <p:nvPr>
            <p:ph type="subTitle" idx="1"/>
          </p:nvPr>
        </p:nvSpPr>
        <p:spPr>
          <a:xfrm>
            <a:off x="1547664" y="4437112"/>
            <a:ext cx="6400800" cy="1752600"/>
          </a:xfrm>
        </p:spPr>
        <p:txBody>
          <a:bodyPr>
            <a:normAutofit fontScale="92500" lnSpcReduction="20000"/>
          </a:bodyPr>
          <a:lstStyle/>
          <a:p>
            <a:r>
              <a:rPr lang="en-US" b="1" dirty="0" smtClean="0"/>
              <a:t>MYIBS </a:t>
            </a:r>
          </a:p>
          <a:p>
            <a:r>
              <a:rPr lang="en-US" b="1" dirty="0" smtClean="0"/>
              <a:t>Online </a:t>
            </a:r>
            <a:r>
              <a:rPr lang="en-US" b="1" dirty="0" smtClean="0"/>
              <a:t>Course Repository System using </a:t>
            </a:r>
            <a:r>
              <a:rPr lang="en-US" b="1" dirty="0" err="1" smtClean="0"/>
              <a:t>Claroline</a:t>
            </a:r>
            <a:endParaRPr lang="en-US" b="1" dirty="0" smtClean="0"/>
          </a:p>
          <a:p>
            <a:r>
              <a:rPr lang="en-US" b="1" dirty="0" smtClean="0"/>
              <a:t>For IBS Students Only</a:t>
            </a:r>
          </a:p>
          <a:p>
            <a:endParaRPr lang="en-MY" b="1" dirty="0"/>
          </a:p>
        </p:txBody>
      </p:sp>
      <p:pic>
        <p:nvPicPr>
          <p:cNvPr id="24578" name="Picture 2"/>
          <p:cNvPicPr>
            <a:picLocks noChangeAspect="1" noChangeArrowheads="1"/>
          </p:cNvPicPr>
          <p:nvPr/>
        </p:nvPicPr>
        <p:blipFill>
          <a:blip r:embed="rId2" cstate="print"/>
          <a:srcRect/>
          <a:stretch>
            <a:fillRect/>
          </a:stretch>
        </p:blipFill>
        <p:spPr bwMode="auto">
          <a:xfrm>
            <a:off x="18256" y="0"/>
            <a:ext cx="68580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2640" y="1428736"/>
            <a:ext cx="8618516" cy="5184576"/>
          </a:xfrm>
          <a:prstGeom prst="rect">
            <a:avLst/>
          </a:prstGeom>
          <a:noFill/>
          <a:ln w="9525">
            <a:noFill/>
            <a:miter lim="800000"/>
            <a:headEnd/>
            <a:tailEnd/>
          </a:ln>
        </p:spPr>
      </p:pic>
      <p:sp>
        <p:nvSpPr>
          <p:cNvPr id="3" name="Rectangle 2"/>
          <p:cNvSpPr/>
          <p:nvPr/>
        </p:nvSpPr>
        <p:spPr>
          <a:xfrm>
            <a:off x="1714480" y="4357694"/>
            <a:ext cx="2641496" cy="34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TextBox 3"/>
          <p:cNvSpPr txBox="1"/>
          <p:nvPr/>
        </p:nvSpPr>
        <p:spPr>
          <a:xfrm>
            <a:off x="928662" y="142852"/>
            <a:ext cx="7500990" cy="1200329"/>
          </a:xfrm>
          <a:prstGeom prst="rect">
            <a:avLst/>
          </a:prstGeom>
          <a:noFill/>
        </p:spPr>
        <p:txBody>
          <a:bodyPr wrap="square" rtlCol="0">
            <a:spAutoFit/>
          </a:bodyPr>
          <a:lstStyle/>
          <a:p>
            <a:r>
              <a:rPr lang="en-US" dirty="0" smtClean="0"/>
              <a:t>5.  This is your already enrolled course. If you have registered for other courses, and want to </a:t>
            </a:r>
            <a:r>
              <a:rPr lang="en-US" dirty="0" err="1" smtClean="0"/>
              <a:t>enrol</a:t>
            </a:r>
            <a:r>
              <a:rPr lang="en-US" dirty="0" smtClean="0"/>
              <a:t> those in the e-learning, continue the previous steps by clicking the </a:t>
            </a:r>
            <a:r>
              <a:rPr lang="en-US" dirty="0" err="1" smtClean="0"/>
              <a:t>Enrol</a:t>
            </a:r>
            <a:r>
              <a:rPr lang="en-US" dirty="0" smtClean="0"/>
              <a:t> on a new course button on your left.  When you click at the already enrolled course, you’ll be directed to the next page.</a:t>
            </a:r>
            <a:endParaRPr lang="en-MY" dirty="0"/>
          </a:p>
        </p:txBody>
      </p:sp>
      <p:cxnSp>
        <p:nvCxnSpPr>
          <p:cNvPr id="5" name="Straight Arrow Connector 4"/>
          <p:cNvCxnSpPr/>
          <p:nvPr/>
        </p:nvCxnSpPr>
        <p:spPr>
          <a:xfrm rot="5400000" flipH="1" flipV="1">
            <a:off x="2000232" y="2714620"/>
            <a:ext cx="3000396" cy="15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143108" y="1785926"/>
            <a:ext cx="6405522" cy="4924245"/>
          </a:xfrm>
          <a:prstGeom prst="rect">
            <a:avLst/>
          </a:prstGeom>
          <a:noFill/>
          <a:ln w="9525">
            <a:noFill/>
            <a:miter lim="800000"/>
            <a:headEnd/>
            <a:tailEnd/>
          </a:ln>
          <a:effectLst/>
        </p:spPr>
      </p:pic>
      <p:sp>
        <p:nvSpPr>
          <p:cNvPr id="4" name="TextBox 3"/>
          <p:cNvSpPr txBox="1"/>
          <p:nvPr/>
        </p:nvSpPr>
        <p:spPr>
          <a:xfrm>
            <a:off x="928662" y="142852"/>
            <a:ext cx="7500990" cy="1477328"/>
          </a:xfrm>
          <a:prstGeom prst="rect">
            <a:avLst/>
          </a:prstGeom>
          <a:noFill/>
        </p:spPr>
        <p:txBody>
          <a:bodyPr wrap="square" rtlCol="0">
            <a:spAutoFit/>
          </a:bodyPr>
          <a:lstStyle/>
          <a:p>
            <a:r>
              <a:rPr lang="en-US" dirty="0" smtClean="0"/>
              <a:t>5.  This is the interface where your instructor will announce important notices (Announcement link), upload lecture notes / slides (Document link), create discussion exercise (Exercise link), require you to submit soft copy term papers etc. (Assignment link) and create virtual discussion sessions on exams or case studies (Forum link</a:t>
            </a:r>
            <a:r>
              <a:rPr lang="en-US" dirty="0" smtClean="0"/>
              <a:t>)</a:t>
            </a:r>
            <a:endParaRPr lang="en-MY" dirty="0"/>
          </a:p>
        </p:txBody>
      </p:sp>
      <p:cxnSp>
        <p:nvCxnSpPr>
          <p:cNvPr id="5" name="Straight Arrow Connector 4"/>
          <p:cNvCxnSpPr/>
          <p:nvPr/>
        </p:nvCxnSpPr>
        <p:spPr>
          <a:xfrm rot="5400000" flipH="1" flipV="1">
            <a:off x="36481" y="2749545"/>
            <a:ext cx="2214578" cy="15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2976" y="3857628"/>
            <a:ext cx="9286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00034" y="2089586"/>
            <a:ext cx="6858048" cy="4768414"/>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US" b="1" dirty="0" smtClean="0"/>
              <a:t>FOR SUPPORT</a:t>
            </a:r>
            <a:endParaRPr lang="en-US" b="1" dirty="0"/>
          </a:p>
        </p:txBody>
      </p:sp>
      <p:sp>
        <p:nvSpPr>
          <p:cNvPr id="3" name="Subtitle 2"/>
          <p:cNvSpPr>
            <a:spLocks noGrp="1"/>
          </p:cNvSpPr>
          <p:nvPr>
            <p:ph idx="1"/>
          </p:nvPr>
        </p:nvSpPr>
        <p:spPr>
          <a:xfrm>
            <a:off x="457200" y="1600201"/>
            <a:ext cx="7186634" cy="685792"/>
          </a:xfrm>
        </p:spPr>
        <p:txBody>
          <a:bodyPr/>
          <a:lstStyle/>
          <a:p>
            <a:r>
              <a:rPr lang="en-US" dirty="0" smtClean="0"/>
              <a:t>Lost Password or reset </a:t>
            </a:r>
            <a:endParaRPr lang="en-US" dirty="0" smtClean="0"/>
          </a:p>
          <a:p>
            <a:endParaRPr lang="en-MY" b="1" dirty="0"/>
          </a:p>
        </p:txBody>
      </p:sp>
      <p:sp>
        <p:nvSpPr>
          <p:cNvPr id="5" name="Rectangle 4"/>
          <p:cNvSpPr/>
          <p:nvPr/>
        </p:nvSpPr>
        <p:spPr>
          <a:xfrm>
            <a:off x="714348" y="3429000"/>
            <a:ext cx="2214578" cy="413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9" name="Straight Arrow Connector 8"/>
          <p:cNvCxnSpPr/>
          <p:nvPr/>
        </p:nvCxnSpPr>
        <p:spPr>
          <a:xfrm rot="5400000" flipH="1" flipV="1">
            <a:off x="7001686" y="2856702"/>
            <a:ext cx="1714512" cy="15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86512" y="1071546"/>
            <a:ext cx="2740750" cy="923330"/>
          </a:xfrm>
          <a:prstGeom prst="rect">
            <a:avLst/>
          </a:prstGeom>
          <a:noFill/>
        </p:spPr>
        <p:txBody>
          <a:bodyPr wrap="none" rtlCol="0">
            <a:spAutoFit/>
          </a:bodyPr>
          <a:lstStyle/>
          <a:p>
            <a:r>
              <a:rPr lang="en-US" dirty="0" smtClean="0"/>
              <a:t>Type your email address</a:t>
            </a:r>
          </a:p>
          <a:p>
            <a:r>
              <a:rPr lang="en-US" dirty="0" smtClean="0"/>
              <a:t>t</a:t>
            </a:r>
            <a:r>
              <a:rPr lang="en-US" dirty="0" smtClean="0"/>
              <a:t>hat you use when</a:t>
            </a:r>
          </a:p>
          <a:p>
            <a:r>
              <a:rPr lang="en-US" dirty="0" smtClean="0"/>
              <a:t>r</a:t>
            </a:r>
            <a:r>
              <a:rPr lang="en-US" dirty="0" smtClean="0"/>
              <a:t>egistering to MYIBS earlier</a:t>
            </a:r>
            <a:endParaRPr lang="en-US" dirty="0"/>
          </a:p>
        </p:txBody>
      </p:sp>
      <p:cxnSp>
        <p:nvCxnSpPr>
          <p:cNvPr id="15" name="Straight Connector 14"/>
          <p:cNvCxnSpPr/>
          <p:nvPr/>
        </p:nvCxnSpPr>
        <p:spPr>
          <a:xfrm>
            <a:off x="2928926" y="3714752"/>
            <a:ext cx="492922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FOR SUPPORT</a:t>
            </a:r>
            <a:endParaRPr lang="en-US" b="1" dirty="0"/>
          </a:p>
        </p:txBody>
      </p:sp>
      <p:sp>
        <p:nvSpPr>
          <p:cNvPr id="3" name="Subtitle 2"/>
          <p:cNvSpPr>
            <a:spLocks noGrp="1"/>
          </p:cNvSpPr>
          <p:nvPr>
            <p:ph idx="1"/>
          </p:nvPr>
        </p:nvSpPr>
        <p:spPr>
          <a:xfrm>
            <a:off x="457200" y="1600201"/>
            <a:ext cx="7186634" cy="685792"/>
          </a:xfrm>
        </p:spPr>
        <p:txBody>
          <a:bodyPr/>
          <a:lstStyle/>
          <a:p>
            <a:r>
              <a:rPr lang="en-US" dirty="0" smtClean="0"/>
              <a:t>Lost Password or reset </a:t>
            </a:r>
            <a:endParaRPr lang="en-US" dirty="0" smtClean="0"/>
          </a:p>
          <a:p>
            <a:endParaRPr lang="en-MY" b="1" dirty="0"/>
          </a:p>
        </p:txBody>
      </p:sp>
      <p:pic>
        <p:nvPicPr>
          <p:cNvPr id="1026" name="Picture 2"/>
          <p:cNvPicPr>
            <a:picLocks noChangeAspect="1" noChangeArrowheads="1"/>
          </p:cNvPicPr>
          <p:nvPr/>
        </p:nvPicPr>
        <p:blipFill>
          <a:blip r:embed="rId2"/>
          <a:srcRect/>
          <a:stretch>
            <a:fillRect/>
          </a:stretch>
        </p:blipFill>
        <p:spPr bwMode="auto">
          <a:xfrm>
            <a:off x="500034" y="2357406"/>
            <a:ext cx="6977026" cy="4500594"/>
          </a:xfrm>
          <a:prstGeom prst="rect">
            <a:avLst/>
          </a:prstGeom>
          <a:noFill/>
          <a:ln w="9525">
            <a:noFill/>
            <a:miter lim="800000"/>
            <a:headEnd/>
            <a:tailEnd/>
          </a:ln>
          <a:effectLst/>
        </p:spPr>
      </p:pic>
      <p:sp>
        <p:nvSpPr>
          <p:cNvPr id="5" name="Rectangle 4"/>
          <p:cNvSpPr/>
          <p:nvPr/>
        </p:nvSpPr>
        <p:spPr>
          <a:xfrm>
            <a:off x="6072198" y="4357694"/>
            <a:ext cx="857256" cy="34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9" name="Straight Arrow Connector 8"/>
          <p:cNvCxnSpPr/>
          <p:nvPr/>
        </p:nvCxnSpPr>
        <p:spPr>
          <a:xfrm rot="5400000" flipH="1" flipV="1">
            <a:off x="6785784" y="3428206"/>
            <a:ext cx="2143140" cy="15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86512" y="1071546"/>
            <a:ext cx="2124171" cy="1200329"/>
          </a:xfrm>
          <a:prstGeom prst="rect">
            <a:avLst/>
          </a:prstGeom>
          <a:noFill/>
        </p:spPr>
        <p:txBody>
          <a:bodyPr wrap="none" rtlCol="0">
            <a:spAutoFit/>
          </a:bodyPr>
          <a:lstStyle/>
          <a:p>
            <a:r>
              <a:rPr lang="en-US" dirty="0" smtClean="0"/>
              <a:t>Click here and type</a:t>
            </a:r>
          </a:p>
          <a:p>
            <a:r>
              <a:rPr lang="en-US" dirty="0" smtClean="0"/>
              <a:t>your email address</a:t>
            </a:r>
          </a:p>
          <a:p>
            <a:r>
              <a:rPr lang="en-US" dirty="0" smtClean="0"/>
              <a:t>That you use when</a:t>
            </a:r>
          </a:p>
          <a:p>
            <a:r>
              <a:rPr lang="en-US" dirty="0" smtClean="0"/>
              <a:t>Registering to MYIBS</a:t>
            </a:r>
            <a:endParaRPr lang="en-US" dirty="0"/>
          </a:p>
        </p:txBody>
      </p:sp>
      <p:cxnSp>
        <p:nvCxnSpPr>
          <p:cNvPr id="8" name="Straight Connector 7"/>
          <p:cNvCxnSpPr/>
          <p:nvPr/>
        </p:nvCxnSpPr>
        <p:spPr>
          <a:xfrm>
            <a:off x="6929454" y="4500570"/>
            <a:ext cx="92869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852936"/>
            <a:ext cx="7772400" cy="1470025"/>
          </a:xfrm>
        </p:spPr>
        <p:txBody>
          <a:bodyPr/>
          <a:lstStyle/>
          <a:p>
            <a:r>
              <a:rPr lang="en-US" b="1" dirty="0" smtClean="0"/>
              <a:t>THANK YOU</a:t>
            </a:r>
            <a:endParaRPr lang="en-MY" b="1" dirty="0"/>
          </a:p>
        </p:txBody>
      </p:sp>
      <p:sp>
        <p:nvSpPr>
          <p:cNvPr id="3" name="Subtitle 2"/>
          <p:cNvSpPr>
            <a:spLocks noGrp="1"/>
          </p:cNvSpPr>
          <p:nvPr>
            <p:ph type="subTitle" idx="1"/>
          </p:nvPr>
        </p:nvSpPr>
        <p:spPr>
          <a:xfrm>
            <a:off x="1547664" y="4437112"/>
            <a:ext cx="6400800" cy="1752600"/>
          </a:xfrm>
        </p:spPr>
        <p:txBody>
          <a:bodyPr/>
          <a:lstStyle/>
          <a:p>
            <a:r>
              <a:rPr lang="en-US" b="1" dirty="0" smtClean="0"/>
              <a:t>Online Course Repository System using </a:t>
            </a:r>
            <a:r>
              <a:rPr lang="en-US" b="1" dirty="0" err="1" smtClean="0"/>
              <a:t>Claroline</a:t>
            </a:r>
            <a:endParaRPr lang="en-US" b="1" dirty="0" smtClean="0"/>
          </a:p>
          <a:p>
            <a:r>
              <a:rPr lang="en-US" b="1" dirty="0" smtClean="0"/>
              <a:t>For IBS Students Only</a:t>
            </a:r>
          </a:p>
          <a:p>
            <a:endParaRPr lang="en-MY" b="1" dirty="0"/>
          </a:p>
        </p:txBody>
      </p:sp>
      <p:pic>
        <p:nvPicPr>
          <p:cNvPr id="24578" name="Picture 2"/>
          <p:cNvPicPr>
            <a:picLocks noChangeAspect="1" noChangeArrowheads="1"/>
          </p:cNvPicPr>
          <p:nvPr/>
        </p:nvPicPr>
        <p:blipFill>
          <a:blip r:embed="rId2" cstate="print"/>
          <a:srcRect/>
          <a:stretch>
            <a:fillRect/>
          </a:stretch>
        </p:blipFill>
        <p:spPr bwMode="auto">
          <a:xfrm>
            <a:off x="18256" y="0"/>
            <a:ext cx="68580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MY" b="1" dirty="0"/>
          </a:p>
        </p:txBody>
      </p:sp>
      <p:sp>
        <p:nvSpPr>
          <p:cNvPr id="3" name="Content Placeholder 2"/>
          <p:cNvSpPr>
            <a:spLocks noGrp="1"/>
          </p:cNvSpPr>
          <p:nvPr>
            <p:ph idx="1"/>
          </p:nvPr>
        </p:nvSpPr>
        <p:spPr>
          <a:xfrm>
            <a:off x="251520" y="1628800"/>
            <a:ext cx="8686800" cy="4565104"/>
          </a:xfrm>
        </p:spPr>
        <p:txBody>
          <a:bodyPr>
            <a:normAutofit fontScale="92500" lnSpcReduction="20000"/>
          </a:bodyPr>
          <a:lstStyle/>
          <a:p>
            <a:r>
              <a:rPr lang="en-US" dirty="0" err="1" smtClean="0"/>
              <a:t>Claroline</a:t>
            </a:r>
            <a:r>
              <a:rPr lang="en-US" dirty="0" smtClean="0"/>
              <a:t> is a basic / no-frill online open source course repository system.</a:t>
            </a:r>
          </a:p>
          <a:p>
            <a:r>
              <a:rPr lang="en-US" dirty="0" smtClean="0"/>
              <a:t>This document is a quick user guide to  </a:t>
            </a:r>
            <a:r>
              <a:rPr lang="en-US" dirty="0" err="1" smtClean="0"/>
              <a:t>Claroline</a:t>
            </a:r>
            <a:r>
              <a:rPr lang="en-US" dirty="0" smtClean="0"/>
              <a:t>.</a:t>
            </a:r>
          </a:p>
          <a:p>
            <a:r>
              <a:rPr lang="en-US" dirty="0" smtClean="0"/>
              <a:t>Use the following link :</a:t>
            </a:r>
          </a:p>
          <a:p>
            <a:r>
              <a:rPr lang="en-US" b="1" dirty="0" smtClean="0">
                <a:hlinkClick r:id="rId2"/>
              </a:rPr>
              <a:t>http</a:t>
            </a:r>
            <a:r>
              <a:rPr lang="en-US" b="1" dirty="0" smtClean="0">
                <a:hlinkClick r:id="rId2"/>
              </a:rPr>
              <a:t>://www.ibs.utm.my/myibs</a:t>
            </a:r>
            <a:r>
              <a:rPr lang="en-US" b="1" dirty="0" smtClean="0"/>
              <a:t> </a:t>
            </a:r>
            <a:r>
              <a:rPr lang="en-US" dirty="0" smtClean="0"/>
              <a:t>(from this slide onward, the image may show other URL but use this link only to access MYIBS e-learning)</a:t>
            </a:r>
          </a:p>
          <a:p>
            <a:endParaRPr lang="en-US" b="1" dirty="0" smtClean="0"/>
          </a:p>
          <a:p>
            <a:endParaRPr lang="en-US" dirty="0" smtClean="0"/>
          </a:p>
          <a:p>
            <a:pPr>
              <a:buNone/>
            </a:pPr>
            <a:r>
              <a:rPr lang="en-US" dirty="0"/>
              <a:t>	</a:t>
            </a:r>
            <a:endParaRPr lang="en-US" dirty="0" smtClean="0"/>
          </a:p>
          <a:p>
            <a:endParaRPr lang="en-MY" dirty="0"/>
          </a:p>
        </p:txBody>
      </p:sp>
      <p:cxnSp>
        <p:nvCxnSpPr>
          <p:cNvPr id="5" name="Straight Connector 4"/>
          <p:cNvCxnSpPr/>
          <p:nvPr/>
        </p:nvCxnSpPr>
        <p:spPr>
          <a:xfrm>
            <a:off x="0" y="126876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928794" y="1714488"/>
            <a:ext cx="5834018" cy="4764047"/>
          </a:xfrm>
          <a:prstGeom prst="rect">
            <a:avLst/>
          </a:prstGeom>
          <a:noFill/>
          <a:ln w="9525">
            <a:noFill/>
            <a:miter lim="800000"/>
            <a:headEnd/>
            <a:tailEnd/>
          </a:ln>
          <a:effectLst/>
        </p:spPr>
      </p:pic>
      <p:sp>
        <p:nvSpPr>
          <p:cNvPr id="8" name="Rectangle 7"/>
          <p:cNvSpPr/>
          <p:nvPr/>
        </p:nvSpPr>
        <p:spPr>
          <a:xfrm>
            <a:off x="6286512" y="2857496"/>
            <a:ext cx="1944216" cy="108012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p:cNvSpPr txBox="1"/>
          <p:nvPr/>
        </p:nvSpPr>
        <p:spPr>
          <a:xfrm>
            <a:off x="5715008" y="571480"/>
            <a:ext cx="3000396" cy="523220"/>
          </a:xfrm>
          <a:prstGeom prst="rect">
            <a:avLst/>
          </a:prstGeom>
          <a:noFill/>
        </p:spPr>
        <p:txBody>
          <a:bodyPr wrap="square" rtlCol="0">
            <a:spAutoFit/>
          </a:bodyPr>
          <a:lstStyle/>
          <a:p>
            <a:r>
              <a:rPr lang="en-US" sz="1400" dirty="0" smtClean="0">
                <a:latin typeface="Arial" pitchFamily="34" charset="0"/>
                <a:cs typeface="Arial" pitchFamily="34" charset="0"/>
              </a:rPr>
              <a:t>User name: </a:t>
            </a:r>
            <a:r>
              <a:rPr lang="en-US" sz="1400" i="1" dirty="0" smtClean="0">
                <a:latin typeface="Arial" pitchFamily="34" charset="0"/>
                <a:cs typeface="Arial" pitchFamily="34" charset="0"/>
              </a:rPr>
              <a:t>matrix number</a:t>
            </a:r>
          </a:p>
          <a:p>
            <a:r>
              <a:rPr lang="en-US" sz="1400" dirty="0" smtClean="0">
                <a:latin typeface="Arial" pitchFamily="34" charset="0"/>
                <a:cs typeface="Arial" pitchFamily="34" charset="0"/>
              </a:rPr>
              <a:t>Password: password. </a:t>
            </a:r>
            <a:r>
              <a:rPr lang="en-US" sz="1400" i="1" dirty="0" smtClean="0">
                <a:latin typeface="Arial" pitchFamily="34" charset="0"/>
                <a:cs typeface="Arial" pitchFamily="34" charset="0"/>
              </a:rPr>
              <a:t>Click Enter</a:t>
            </a:r>
            <a:r>
              <a:rPr lang="en-US" sz="1400" dirty="0" smtClean="0">
                <a:latin typeface="Arial" pitchFamily="34" charset="0"/>
                <a:cs typeface="Arial" pitchFamily="34" charset="0"/>
              </a:rPr>
              <a:t>.</a:t>
            </a:r>
            <a:endParaRPr lang="en-MY" sz="1400" dirty="0">
              <a:latin typeface="Arial" pitchFamily="34" charset="0"/>
              <a:cs typeface="Arial" pitchFamily="34" charset="0"/>
            </a:endParaRPr>
          </a:p>
        </p:txBody>
      </p:sp>
      <p:cxnSp>
        <p:nvCxnSpPr>
          <p:cNvPr id="10" name="Straight Arrow Connector 9"/>
          <p:cNvCxnSpPr/>
          <p:nvPr/>
        </p:nvCxnSpPr>
        <p:spPr>
          <a:xfrm rot="5400000" flipH="1" flipV="1">
            <a:off x="7137498" y="2006510"/>
            <a:ext cx="1584970" cy="794"/>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130" y="35913"/>
            <a:ext cx="1967590" cy="584775"/>
          </a:xfrm>
          <a:prstGeom prst="rect">
            <a:avLst/>
          </a:prstGeom>
          <a:noFill/>
        </p:spPr>
        <p:txBody>
          <a:bodyPr wrap="none" rtlCol="0">
            <a:spAutoFit/>
          </a:bodyPr>
          <a:lstStyle/>
          <a:p>
            <a:r>
              <a:rPr lang="en-US" sz="3200" b="1" dirty="0" smtClean="0">
                <a:solidFill>
                  <a:srgbClr val="C00000"/>
                </a:solidFill>
              </a:rPr>
              <a:t>Main Page</a:t>
            </a:r>
            <a:endParaRPr lang="en-MY" sz="3200" b="1" dirty="0">
              <a:solidFill>
                <a:srgbClr val="C00000"/>
              </a:solidFill>
            </a:endParaRPr>
          </a:p>
        </p:txBody>
      </p:sp>
      <p:sp>
        <p:nvSpPr>
          <p:cNvPr id="7" name="TextBox 6"/>
          <p:cNvSpPr txBox="1"/>
          <p:nvPr/>
        </p:nvSpPr>
        <p:spPr>
          <a:xfrm>
            <a:off x="428596" y="5786454"/>
            <a:ext cx="8143932" cy="923330"/>
          </a:xfrm>
          <a:prstGeom prst="rect">
            <a:avLst/>
          </a:prstGeom>
          <a:noFill/>
        </p:spPr>
        <p:txBody>
          <a:bodyPr wrap="square" rtlCol="0">
            <a:spAutoFit/>
          </a:bodyPr>
          <a:lstStyle/>
          <a:p>
            <a:r>
              <a:rPr lang="en-US" dirty="0" smtClean="0"/>
              <a:t>Password is the IC no. at the back of your card </a:t>
            </a:r>
            <a:r>
              <a:rPr lang="en-US" b="1" dirty="0" smtClean="0"/>
              <a:t>OR</a:t>
            </a:r>
            <a:r>
              <a:rPr lang="en-US" dirty="0" smtClean="0"/>
              <a:t> password. It’s case-sensitive. If both don’t </a:t>
            </a:r>
            <a:r>
              <a:rPr lang="en-US" dirty="0" smtClean="0"/>
              <a:t>work for the </a:t>
            </a:r>
            <a:r>
              <a:rPr lang="en-US" b="1" u="sng" dirty="0" smtClean="0"/>
              <a:t>first time only</a:t>
            </a:r>
            <a:r>
              <a:rPr lang="en-US" dirty="0" smtClean="0"/>
              <a:t>, </a:t>
            </a:r>
            <a:r>
              <a:rPr lang="en-US" dirty="0" smtClean="0"/>
              <a:t>please see </a:t>
            </a:r>
            <a:r>
              <a:rPr lang="en-US" dirty="0" err="1" smtClean="0"/>
              <a:t>Faridah</a:t>
            </a:r>
            <a:r>
              <a:rPr lang="en-US" dirty="0" smtClean="0"/>
              <a:t> at </a:t>
            </a:r>
            <a:r>
              <a:rPr lang="en-US" dirty="0" smtClean="0"/>
              <a:t>the IBS </a:t>
            </a:r>
            <a:r>
              <a:rPr lang="en-US" dirty="0" smtClean="0"/>
              <a:t>counter during office hours or e-mail her at</a:t>
            </a:r>
            <a:r>
              <a:rPr lang="en-US" dirty="0" smtClean="0">
                <a:hlinkClick r:id="rId3"/>
              </a:rPr>
              <a:t> nur312003@yahoo.com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130" y="35913"/>
            <a:ext cx="4055919" cy="584775"/>
          </a:xfrm>
          <a:prstGeom prst="rect">
            <a:avLst/>
          </a:prstGeom>
          <a:noFill/>
        </p:spPr>
        <p:txBody>
          <a:bodyPr wrap="none" rtlCol="0">
            <a:spAutoFit/>
          </a:bodyPr>
          <a:lstStyle/>
          <a:p>
            <a:r>
              <a:rPr lang="en-US" sz="3200" b="1" dirty="0" smtClean="0">
                <a:solidFill>
                  <a:srgbClr val="C00000"/>
                </a:solidFill>
              </a:rPr>
              <a:t>Change Password Page</a:t>
            </a:r>
            <a:endParaRPr lang="en-MY" sz="3200" b="1" dirty="0">
              <a:solidFill>
                <a:srgbClr val="C00000"/>
              </a:solidFill>
            </a:endParaRPr>
          </a:p>
        </p:txBody>
      </p:sp>
      <p:pic>
        <p:nvPicPr>
          <p:cNvPr id="3074" name="Picture 2"/>
          <p:cNvPicPr>
            <a:picLocks noChangeAspect="1" noChangeArrowheads="1"/>
          </p:cNvPicPr>
          <p:nvPr/>
        </p:nvPicPr>
        <p:blipFill>
          <a:blip r:embed="rId2"/>
          <a:srcRect/>
          <a:stretch>
            <a:fillRect/>
          </a:stretch>
        </p:blipFill>
        <p:spPr bwMode="auto">
          <a:xfrm>
            <a:off x="1857356" y="1785926"/>
            <a:ext cx="6429388" cy="4929222"/>
          </a:xfrm>
          <a:prstGeom prst="rect">
            <a:avLst/>
          </a:prstGeom>
          <a:noFill/>
          <a:ln w="9525">
            <a:noFill/>
            <a:miter lim="800000"/>
            <a:headEnd/>
            <a:tailEnd/>
          </a:ln>
          <a:effectLst/>
        </p:spPr>
      </p:pic>
      <p:sp>
        <p:nvSpPr>
          <p:cNvPr id="4" name="TextBox 3"/>
          <p:cNvSpPr txBox="1"/>
          <p:nvPr/>
        </p:nvSpPr>
        <p:spPr>
          <a:xfrm>
            <a:off x="4214810" y="-24"/>
            <a:ext cx="4357718" cy="1815882"/>
          </a:xfrm>
          <a:prstGeom prst="rect">
            <a:avLst/>
          </a:prstGeom>
          <a:noFill/>
        </p:spPr>
        <p:txBody>
          <a:bodyPr wrap="square" rtlCol="0">
            <a:spAutoFit/>
          </a:bodyPr>
          <a:lstStyle/>
          <a:p>
            <a:r>
              <a:rPr lang="en-US" sz="1400" dirty="0" smtClean="0">
                <a:latin typeface="Arial" pitchFamily="34" charset="0"/>
                <a:cs typeface="Arial" pitchFamily="34" charset="0"/>
              </a:rPr>
              <a:t>To change your password, click My User Account. The page below appears and fill in your new password, new password confirmation, e-mail and phone number.  Click </a:t>
            </a:r>
            <a:r>
              <a:rPr lang="en-US" sz="1400" b="1" dirty="0" smtClean="0">
                <a:latin typeface="Arial" pitchFamily="34" charset="0"/>
                <a:cs typeface="Arial" pitchFamily="34" charset="0"/>
              </a:rPr>
              <a:t>OK</a:t>
            </a:r>
            <a:r>
              <a:rPr lang="en-US" sz="1400" dirty="0" smtClean="0">
                <a:latin typeface="Arial" pitchFamily="34" charset="0"/>
                <a:cs typeface="Arial" pitchFamily="34" charset="0"/>
              </a:rPr>
              <a:t>. Then click My desktop on the left of the My User Account tab</a:t>
            </a:r>
            <a:r>
              <a:rPr lang="en-US" sz="1400" dirty="0" smtClean="0">
                <a:latin typeface="Arial" pitchFamily="34" charset="0"/>
                <a:cs typeface="Arial" pitchFamily="34" charset="0"/>
              </a:rPr>
              <a:t>. </a:t>
            </a:r>
            <a:r>
              <a:rPr lang="en-US" sz="1400" b="1" dirty="0" smtClean="0">
                <a:solidFill>
                  <a:srgbClr val="FF0000"/>
                </a:solidFill>
                <a:latin typeface="Arial" pitchFamily="34" charset="0"/>
                <a:cs typeface="Arial" pitchFamily="34" charset="0"/>
              </a:rPr>
              <a:t>Make sure e-mail is filled up</a:t>
            </a:r>
            <a:r>
              <a:rPr lang="en-US" sz="1400" dirty="0" smtClean="0">
                <a:latin typeface="Arial" pitchFamily="34" charset="0"/>
                <a:cs typeface="Arial" pitchFamily="34" charset="0"/>
              </a:rPr>
              <a:t>. If you forget username or password later, MYIBS will send these to the e-mail you put here.</a:t>
            </a:r>
            <a:endParaRPr lang="en-MY" sz="1400" dirty="0">
              <a:latin typeface="Arial" pitchFamily="34" charset="0"/>
              <a:cs typeface="Arial" pitchFamily="34" charset="0"/>
            </a:endParaRPr>
          </a:p>
        </p:txBody>
      </p:sp>
      <p:cxnSp>
        <p:nvCxnSpPr>
          <p:cNvPr id="5" name="Straight Arrow Connector 4"/>
          <p:cNvCxnSpPr/>
          <p:nvPr/>
        </p:nvCxnSpPr>
        <p:spPr>
          <a:xfrm rot="5400000" flipH="1" flipV="1">
            <a:off x="2858282" y="3356768"/>
            <a:ext cx="3714776" cy="158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28794" y="4500570"/>
            <a:ext cx="2357454" cy="107157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p:cNvSpPr/>
          <p:nvPr/>
        </p:nvSpPr>
        <p:spPr>
          <a:xfrm>
            <a:off x="2786050" y="2714620"/>
            <a:ext cx="571504" cy="28575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0" name="Straight Connector 9"/>
          <p:cNvCxnSpPr/>
          <p:nvPr/>
        </p:nvCxnSpPr>
        <p:spPr>
          <a:xfrm>
            <a:off x="4357686" y="5214950"/>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00166" y="1142984"/>
            <a:ext cx="6905620" cy="5308695"/>
          </a:xfrm>
          <a:prstGeom prst="rect">
            <a:avLst/>
          </a:prstGeom>
          <a:noFill/>
          <a:ln w="9525">
            <a:noFill/>
            <a:miter lim="800000"/>
            <a:headEnd/>
            <a:tailEnd/>
          </a:ln>
          <a:effectLst/>
        </p:spPr>
      </p:pic>
      <p:sp>
        <p:nvSpPr>
          <p:cNvPr id="4" name="TextBox 3"/>
          <p:cNvSpPr txBox="1"/>
          <p:nvPr/>
        </p:nvSpPr>
        <p:spPr>
          <a:xfrm>
            <a:off x="1428728" y="214290"/>
            <a:ext cx="5857916" cy="523220"/>
          </a:xfrm>
          <a:prstGeom prst="rect">
            <a:avLst/>
          </a:prstGeom>
          <a:noFill/>
        </p:spPr>
        <p:txBody>
          <a:bodyPr wrap="square" rtlCol="0">
            <a:spAutoFit/>
          </a:bodyPr>
          <a:lstStyle/>
          <a:p>
            <a:r>
              <a:rPr lang="en-US" sz="1400" dirty="0" smtClean="0">
                <a:latin typeface="Arial" pitchFamily="34" charset="0"/>
                <a:cs typeface="Arial" pitchFamily="34" charset="0"/>
              </a:rPr>
              <a:t>Message displayed changed information successful (green color text).</a:t>
            </a:r>
            <a:endParaRPr lang="en-MY" sz="1400" dirty="0" smtClean="0">
              <a:latin typeface="Arial" pitchFamily="34" charset="0"/>
              <a:cs typeface="Arial" pitchFamily="34" charset="0"/>
            </a:endParaRPr>
          </a:p>
          <a:p>
            <a:r>
              <a:rPr lang="en-US" sz="1400" dirty="0" smtClean="0">
                <a:latin typeface="Arial" pitchFamily="34" charset="0"/>
                <a:cs typeface="Arial" pitchFamily="34" charset="0"/>
              </a:rPr>
              <a:t>Now, click My desktop on the left of the My User Account tab.</a:t>
            </a:r>
            <a:endParaRPr lang="en-MY" sz="1400" dirty="0">
              <a:latin typeface="Arial" pitchFamily="34" charset="0"/>
              <a:cs typeface="Arial" pitchFamily="34" charset="0"/>
            </a:endParaRPr>
          </a:p>
        </p:txBody>
      </p:sp>
      <p:cxnSp>
        <p:nvCxnSpPr>
          <p:cNvPr id="5" name="Straight Arrow Connector 4"/>
          <p:cNvCxnSpPr/>
          <p:nvPr/>
        </p:nvCxnSpPr>
        <p:spPr>
          <a:xfrm rot="5400000" flipH="1" flipV="1">
            <a:off x="1715274" y="1427942"/>
            <a:ext cx="1428760" cy="158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071670" y="2214554"/>
            <a:ext cx="500066" cy="21431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2" name="Straight Arrow Connector 11"/>
          <p:cNvCxnSpPr/>
          <p:nvPr/>
        </p:nvCxnSpPr>
        <p:spPr>
          <a:xfrm>
            <a:off x="928662" y="357166"/>
            <a:ext cx="571504" cy="1588"/>
          </a:xfrm>
          <a:prstGeom prst="straightConnector1">
            <a:avLst/>
          </a:prstGeom>
          <a:ln>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57222" y="1643050"/>
            <a:ext cx="2571768"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28662" y="2928934"/>
            <a:ext cx="500066"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 ENROL INTO A COURSE</a:t>
            </a:r>
            <a:endParaRPr lang="en-MY" b="1" dirty="0"/>
          </a:p>
        </p:txBody>
      </p:sp>
      <p:cxnSp>
        <p:nvCxnSpPr>
          <p:cNvPr id="6" name="Straight Arrow Connector 5"/>
          <p:cNvCxnSpPr/>
          <p:nvPr/>
        </p:nvCxnSpPr>
        <p:spPr>
          <a:xfrm>
            <a:off x="1403648" y="3501008"/>
            <a:ext cx="576064" cy="2880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520" y="2924945"/>
            <a:ext cx="1512167" cy="923330"/>
          </a:xfrm>
          <a:prstGeom prst="rect">
            <a:avLst/>
          </a:prstGeom>
          <a:noFill/>
        </p:spPr>
        <p:txBody>
          <a:bodyPr wrap="square" rtlCol="0">
            <a:spAutoFit/>
          </a:bodyPr>
          <a:lstStyle/>
          <a:p>
            <a:r>
              <a:rPr lang="en-US" dirty="0" smtClean="0"/>
              <a:t>1. Click </a:t>
            </a:r>
            <a:r>
              <a:rPr lang="en-US" dirty="0" err="1" smtClean="0"/>
              <a:t>enrol</a:t>
            </a:r>
            <a:r>
              <a:rPr lang="en-US" dirty="0" smtClean="0"/>
              <a:t> on a new course</a:t>
            </a:r>
            <a:endParaRPr lang="en-MY" dirty="0"/>
          </a:p>
        </p:txBody>
      </p:sp>
      <p:pic>
        <p:nvPicPr>
          <p:cNvPr id="3" name="Picture 2"/>
          <p:cNvPicPr>
            <a:picLocks noChangeAspect="1" noChangeArrowheads="1"/>
          </p:cNvPicPr>
          <p:nvPr/>
        </p:nvPicPr>
        <p:blipFill>
          <a:blip r:embed="rId2" cstate="print"/>
          <a:srcRect/>
          <a:stretch>
            <a:fillRect/>
          </a:stretch>
        </p:blipFill>
        <p:spPr bwMode="auto">
          <a:xfrm>
            <a:off x="2051720" y="1700808"/>
            <a:ext cx="6822991"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 ENROL INTO A COURSE</a:t>
            </a:r>
            <a:endParaRPr lang="en-MY" b="1" dirty="0"/>
          </a:p>
        </p:txBody>
      </p:sp>
      <p:cxnSp>
        <p:nvCxnSpPr>
          <p:cNvPr id="6" name="Straight Arrow Connector 5"/>
          <p:cNvCxnSpPr/>
          <p:nvPr/>
        </p:nvCxnSpPr>
        <p:spPr>
          <a:xfrm>
            <a:off x="1115616" y="2780928"/>
            <a:ext cx="576064" cy="288032"/>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520" y="1484784"/>
            <a:ext cx="1440160" cy="1224136"/>
          </a:xfrm>
          <a:prstGeom prst="rect">
            <a:avLst/>
          </a:prstGeom>
          <a:noFill/>
        </p:spPr>
        <p:txBody>
          <a:bodyPr wrap="square" rtlCol="0">
            <a:spAutoFit/>
          </a:bodyPr>
          <a:lstStyle/>
          <a:p>
            <a:r>
              <a:rPr lang="en-US" dirty="0"/>
              <a:t>2</a:t>
            </a:r>
            <a:r>
              <a:rPr lang="en-US" dirty="0" smtClean="0"/>
              <a:t>. Click program relevant to you</a:t>
            </a:r>
            <a:endParaRPr lang="en-MY" dirty="0"/>
          </a:p>
        </p:txBody>
      </p:sp>
      <p:pic>
        <p:nvPicPr>
          <p:cNvPr id="1026" name="Picture 2"/>
          <p:cNvPicPr>
            <a:picLocks noChangeAspect="1" noChangeArrowheads="1"/>
          </p:cNvPicPr>
          <p:nvPr/>
        </p:nvPicPr>
        <p:blipFill>
          <a:blip r:embed="rId2"/>
          <a:srcRect/>
          <a:stretch>
            <a:fillRect/>
          </a:stretch>
        </p:blipFill>
        <p:spPr bwMode="auto">
          <a:xfrm>
            <a:off x="1857356" y="1285860"/>
            <a:ext cx="6786610" cy="54382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 ENROL INTO A COURSE</a:t>
            </a:r>
            <a:endParaRPr lang="en-MY" b="1" dirty="0"/>
          </a:p>
        </p:txBody>
      </p:sp>
      <p:sp>
        <p:nvSpPr>
          <p:cNvPr id="8" name="TextBox 7"/>
          <p:cNvSpPr txBox="1"/>
          <p:nvPr/>
        </p:nvSpPr>
        <p:spPr>
          <a:xfrm>
            <a:off x="179512" y="1628800"/>
            <a:ext cx="1440160" cy="1200329"/>
          </a:xfrm>
          <a:prstGeom prst="rect">
            <a:avLst/>
          </a:prstGeom>
          <a:noFill/>
        </p:spPr>
        <p:txBody>
          <a:bodyPr wrap="square" rtlCol="0">
            <a:spAutoFit/>
          </a:bodyPr>
          <a:lstStyle/>
          <a:p>
            <a:r>
              <a:rPr lang="en-US" dirty="0" smtClean="0"/>
              <a:t>3. Click the course that you want to </a:t>
            </a:r>
            <a:r>
              <a:rPr lang="en-US" dirty="0" err="1" smtClean="0"/>
              <a:t>enrol</a:t>
            </a:r>
            <a:r>
              <a:rPr lang="en-US" dirty="0" smtClean="0"/>
              <a:t>.</a:t>
            </a:r>
            <a:endParaRPr lang="en-MY" dirty="0"/>
          </a:p>
        </p:txBody>
      </p:sp>
      <p:pic>
        <p:nvPicPr>
          <p:cNvPr id="2050" name="Picture 2"/>
          <p:cNvPicPr>
            <a:picLocks noChangeAspect="1" noChangeArrowheads="1"/>
          </p:cNvPicPr>
          <p:nvPr/>
        </p:nvPicPr>
        <p:blipFill>
          <a:blip r:embed="rId2"/>
          <a:srcRect/>
          <a:stretch>
            <a:fillRect/>
          </a:stretch>
        </p:blipFill>
        <p:spPr bwMode="auto">
          <a:xfrm>
            <a:off x="1643042" y="1428736"/>
            <a:ext cx="7286676" cy="5214974"/>
          </a:xfrm>
          <a:prstGeom prst="rect">
            <a:avLst/>
          </a:prstGeom>
          <a:noFill/>
          <a:ln w="9525">
            <a:noFill/>
            <a:miter lim="800000"/>
            <a:headEnd/>
            <a:tailEnd/>
          </a:ln>
          <a:effectLst/>
        </p:spPr>
      </p:pic>
      <p:cxnSp>
        <p:nvCxnSpPr>
          <p:cNvPr id="6" name="Straight Arrow Connector 5"/>
          <p:cNvCxnSpPr/>
          <p:nvPr/>
        </p:nvCxnSpPr>
        <p:spPr>
          <a:xfrm>
            <a:off x="899592" y="2996952"/>
            <a:ext cx="3886722" cy="50348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32821" y="1643050"/>
            <a:ext cx="7739352" cy="4655704"/>
          </a:xfrm>
          <a:prstGeom prst="rect">
            <a:avLst/>
          </a:prstGeom>
          <a:noFill/>
          <a:ln w="9525">
            <a:noFill/>
            <a:miter lim="800000"/>
            <a:headEnd/>
            <a:tailEnd/>
          </a:ln>
        </p:spPr>
      </p:pic>
      <p:sp>
        <p:nvSpPr>
          <p:cNvPr id="5" name="TextBox 4"/>
          <p:cNvSpPr txBox="1"/>
          <p:nvPr/>
        </p:nvSpPr>
        <p:spPr>
          <a:xfrm>
            <a:off x="2428860" y="0"/>
            <a:ext cx="4032129" cy="369332"/>
          </a:xfrm>
          <a:prstGeom prst="rect">
            <a:avLst/>
          </a:prstGeom>
          <a:noFill/>
        </p:spPr>
        <p:txBody>
          <a:bodyPr wrap="none" rtlCol="0">
            <a:spAutoFit/>
          </a:bodyPr>
          <a:lstStyle/>
          <a:p>
            <a:r>
              <a:rPr lang="en-US" dirty="0" smtClean="0"/>
              <a:t>Message displaying successful enrolment</a:t>
            </a:r>
            <a:endParaRPr lang="en-MY" dirty="0"/>
          </a:p>
        </p:txBody>
      </p:sp>
      <p:sp>
        <p:nvSpPr>
          <p:cNvPr id="4" name="TextBox 3"/>
          <p:cNvSpPr txBox="1"/>
          <p:nvPr/>
        </p:nvSpPr>
        <p:spPr>
          <a:xfrm>
            <a:off x="214282" y="642918"/>
            <a:ext cx="2928958" cy="923330"/>
          </a:xfrm>
          <a:prstGeom prst="rect">
            <a:avLst/>
          </a:prstGeom>
          <a:noFill/>
        </p:spPr>
        <p:txBody>
          <a:bodyPr wrap="square" rtlCol="0">
            <a:spAutoFit/>
          </a:bodyPr>
          <a:lstStyle/>
          <a:p>
            <a:r>
              <a:rPr lang="en-US" dirty="0" smtClean="0"/>
              <a:t>4.  Click at desktop to check your enrolled course into the e-learning.</a:t>
            </a:r>
            <a:endParaRPr lang="en-MY" dirty="0"/>
          </a:p>
        </p:txBody>
      </p:sp>
      <p:cxnSp>
        <p:nvCxnSpPr>
          <p:cNvPr id="17" name="Straight Arrow Connector 16"/>
          <p:cNvCxnSpPr/>
          <p:nvPr/>
        </p:nvCxnSpPr>
        <p:spPr>
          <a:xfrm rot="5400000" flipH="1" flipV="1">
            <a:off x="285720" y="2143116"/>
            <a:ext cx="1285884" cy="158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28662" y="2786058"/>
            <a:ext cx="85725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456</Words>
  <Application>Microsoft Office PowerPoint</Application>
  <PresentationFormat>On-screen Show (4:3)</PresentationFormat>
  <Paragraphs>44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Guide to Using</vt:lpstr>
      <vt:lpstr>INTRODUCTION</vt:lpstr>
      <vt:lpstr>Slide 3</vt:lpstr>
      <vt:lpstr>Slide 4</vt:lpstr>
      <vt:lpstr>Slide 5</vt:lpstr>
      <vt:lpstr>TO ENROL INTO A COURSE</vt:lpstr>
      <vt:lpstr>TO ENROL INTO A COURSE</vt:lpstr>
      <vt:lpstr>TO ENROL INTO A COURSE</vt:lpstr>
      <vt:lpstr>Slide 9</vt:lpstr>
      <vt:lpstr>Slide 10</vt:lpstr>
      <vt:lpstr>Slide 11</vt:lpstr>
      <vt:lpstr>FOR SUPPORT</vt:lpstr>
      <vt:lpstr>FOR SUPPORT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Anonymous</dc:creator>
  <cp:lastModifiedBy>ibs</cp:lastModifiedBy>
  <cp:revision>20</cp:revision>
  <dcterms:created xsi:type="dcterms:W3CDTF">2011-09-11T05:29:20Z</dcterms:created>
  <dcterms:modified xsi:type="dcterms:W3CDTF">2013-02-19T04:40:58Z</dcterms:modified>
</cp:coreProperties>
</file>