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GB"/>
    </a:defPPr>
    <a:lvl1pPr algn="l" rtl="0" eaLnBrk="0" fontAlgn="base" hangingPunct="0">
      <a:spcBef>
        <a:spcPct val="0"/>
      </a:spcBef>
      <a:spcAft>
        <a:spcPct val="0"/>
      </a:spcAft>
      <a:defRPr sz="2400" b="1" kern="1200">
        <a:solidFill>
          <a:schemeClr val="tx1"/>
        </a:solidFill>
        <a:latin typeface="Times" charset="0"/>
        <a:ea typeface="+mn-ea"/>
        <a:cs typeface="+mn-cs"/>
      </a:defRPr>
    </a:lvl1pPr>
    <a:lvl2pPr marL="457200" algn="l" rtl="0" eaLnBrk="0" fontAlgn="base" hangingPunct="0">
      <a:spcBef>
        <a:spcPct val="0"/>
      </a:spcBef>
      <a:spcAft>
        <a:spcPct val="0"/>
      </a:spcAft>
      <a:defRPr sz="2400" b="1" kern="1200">
        <a:solidFill>
          <a:schemeClr val="tx1"/>
        </a:solidFill>
        <a:latin typeface="Times" charset="0"/>
        <a:ea typeface="+mn-ea"/>
        <a:cs typeface="+mn-cs"/>
      </a:defRPr>
    </a:lvl2pPr>
    <a:lvl3pPr marL="914400" algn="l" rtl="0" eaLnBrk="0" fontAlgn="base" hangingPunct="0">
      <a:spcBef>
        <a:spcPct val="0"/>
      </a:spcBef>
      <a:spcAft>
        <a:spcPct val="0"/>
      </a:spcAft>
      <a:defRPr sz="2400" b="1" kern="1200">
        <a:solidFill>
          <a:schemeClr val="tx1"/>
        </a:solidFill>
        <a:latin typeface="Times" charset="0"/>
        <a:ea typeface="+mn-ea"/>
        <a:cs typeface="+mn-cs"/>
      </a:defRPr>
    </a:lvl3pPr>
    <a:lvl4pPr marL="1371600" algn="l" rtl="0" eaLnBrk="0" fontAlgn="base" hangingPunct="0">
      <a:spcBef>
        <a:spcPct val="0"/>
      </a:spcBef>
      <a:spcAft>
        <a:spcPct val="0"/>
      </a:spcAft>
      <a:defRPr sz="2400" b="1" kern="1200">
        <a:solidFill>
          <a:schemeClr val="tx1"/>
        </a:solidFill>
        <a:latin typeface="Times" charset="0"/>
        <a:ea typeface="+mn-ea"/>
        <a:cs typeface="+mn-cs"/>
      </a:defRPr>
    </a:lvl4pPr>
    <a:lvl5pPr marL="1828800" algn="l" rtl="0" eaLnBrk="0" fontAlgn="base" hangingPunct="0">
      <a:spcBef>
        <a:spcPct val="0"/>
      </a:spcBef>
      <a:spcAft>
        <a:spcPct val="0"/>
      </a:spcAft>
      <a:defRPr sz="2400" b="1" kern="1200">
        <a:solidFill>
          <a:schemeClr val="tx1"/>
        </a:solidFill>
        <a:latin typeface="Times" charset="0"/>
        <a:ea typeface="+mn-ea"/>
        <a:cs typeface="+mn-cs"/>
      </a:defRPr>
    </a:lvl5pPr>
    <a:lvl6pPr marL="2286000" algn="l" defTabSz="914400" rtl="0" eaLnBrk="1" latinLnBrk="0" hangingPunct="1">
      <a:defRPr sz="2400" b="1" kern="1200">
        <a:solidFill>
          <a:schemeClr val="tx1"/>
        </a:solidFill>
        <a:latin typeface="Times" charset="0"/>
        <a:ea typeface="+mn-ea"/>
        <a:cs typeface="+mn-cs"/>
      </a:defRPr>
    </a:lvl6pPr>
    <a:lvl7pPr marL="2743200" algn="l" defTabSz="914400" rtl="0" eaLnBrk="1" latinLnBrk="0" hangingPunct="1">
      <a:defRPr sz="2400" b="1" kern="1200">
        <a:solidFill>
          <a:schemeClr val="tx1"/>
        </a:solidFill>
        <a:latin typeface="Times" charset="0"/>
        <a:ea typeface="+mn-ea"/>
        <a:cs typeface="+mn-cs"/>
      </a:defRPr>
    </a:lvl7pPr>
    <a:lvl8pPr marL="3200400" algn="l" defTabSz="914400" rtl="0" eaLnBrk="1" latinLnBrk="0" hangingPunct="1">
      <a:defRPr sz="2400" b="1" kern="1200">
        <a:solidFill>
          <a:schemeClr val="tx1"/>
        </a:solidFill>
        <a:latin typeface="Times" charset="0"/>
        <a:ea typeface="+mn-ea"/>
        <a:cs typeface="+mn-cs"/>
      </a:defRPr>
    </a:lvl8pPr>
    <a:lvl9pPr marL="3657600" algn="l" defTabSz="914400" rtl="0" eaLnBrk="1" latinLnBrk="0" hangingPunct="1">
      <a:defRPr sz="2400" b="1"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E3A9"/>
    <a:srgbClr val="20DF9F"/>
    <a:srgbClr val="661EAE"/>
    <a:srgbClr val="3F0679"/>
    <a:srgbClr val="330461"/>
    <a:srgbClr val="7F3FBF"/>
    <a:srgbClr val="CC6600"/>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05" autoAdjust="0"/>
    <p:restoredTop sz="90929"/>
  </p:normalViewPr>
  <p:slideViewPr>
    <p:cSldViewPr>
      <p:cViewPr varScale="1">
        <p:scale>
          <a:sx n="82" d="100"/>
          <a:sy n="82" d="100"/>
        </p:scale>
        <p:origin x="-888"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esProps" Target="pres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viewProps" Target="viewProps.xml"/><Relationship Id="rId26" Type="http://schemas.openxmlformats.org/officeDocument/2006/relationships/printerSettings" Target="printerSettings/printerSettings1.bin"/><Relationship Id="rId30" Type="http://schemas.openxmlformats.org/officeDocument/2006/relationships/tableStyles" Target="tableStyles.xml"/><Relationship Id="rId11" Type="http://schemas.openxmlformats.org/officeDocument/2006/relationships/slide" Target="slides/slide10.xml"/><Relationship Id="rId29" Type="http://schemas.openxmlformats.org/officeDocument/2006/relationships/theme" Target="theme/theme1.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3A6F0F-CB75-4108-BDF0-76133CB50916}"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GB"/>
        </a:p>
      </dgm:t>
    </dgm:pt>
    <dgm:pt modelId="{C93A92A0-4172-4723-87B4-3B0E53C44ABE}">
      <dgm:prSet phldrT="[Text]"/>
      <dgm:spPr>
        <a:solidFill>
          <a:srgbClr val="00B0F0"/>
        </a:solidFill>
      </dgm:spPr>
      <dgm:t>
        <a:bodyPr/>
        <a:lstStyle/>
        <a:p>
          <a:r>
            <a:rPr lang="en-GB" dirty="0" smtClean="0">
              <a:solidFill>
                <a:srgbClr val="000000"/>
              </a:solidFill>
            </a:rPr>
            <a:t>Institutional change</a:t>
          </a:r>
          <a:endParaRPr lang="en-GB" dirty="0">
            <a:solidFill>
              <a:srgbClr val="000000"/>
            </a:solidFill>
          </a:endParaRPr>
        </a:p>
      </dgm:t>
    </dgm:pt>
    <dgm:pt modelId="{6F18DFA4-9F36-4ADB-912D-2D1E0700FABB}" type="parTrans" cxnId="{66D1B562-F424-44F2-8FC1-A778A76BEB49}">
      <dgm:prSet/>
      <dgm:spPr/>
      <dgm:t>
        <a:bodyPr/>
        <a:lstStyle/>
        <a:p>
          <a:endParaRPr lang="en-GB"/>
        </a:p>
      </dgm:t>
    </dgm:pt>
    <dgm:pt modelId="{054FBFD9-DD3E-4694-B7F9-9E48B495FDA2}" type="sibTrans" cxnId="{66D1B562-F424-44F2-8FC1-A778A76BEB49}">
      <dgm:prSet/>
      <dgm:spPr/>
      <dgm:t>
        <a:bodyPr/>
        <a:lstStyle/>
        <a:p>
          <a:endParaRPr lang="en-GB"/>
        </a:p>
      </dgm:t>
    </dgm:pt>
    <dgm:pt modelId="{30E3F915-A043-4F6A-8C8F-7DD83667C419}">
      <dgm:prSet phldrT="[Text]"/>
      <dgm:spPr/>
      <dgm:t>
        <a:bodyPr/>
        <a:lstStyle/>
        <a:p>
          <a:r>
            <a:rPr lang="en-GB" dirty="0" smtClean="0">
              <a:solidFill>
                <a:srgbClr val="000000"/>
              </a:solidFill>
            </a:rPr>
            <a:t>Innovate in pedagogy</a:t>
          </a:r>
        </a:p>
        <a:p>
          <a:r>
            <a:rPr lang="en-GB" dirty="0" smtClean="0">
              <a:solidFill>
                <a:srgbClr val="000000"/>
              </a:solidFill>
            </a:rPr>
            <a:t>Enrich the mix of staff skills</a:t>
          </a:r>
        </a:p>
        <a:p>
          <a:r>
            <a:rPr lang="en-GB" dirty="0" smtClean="0">
              <a:solidFill>
                <a:srgbClr val="000000"/>
              </a:solidFill>
            </a:rPr>
            <a:t>Invest in research dissemination</a:t>
          </a:r>
        </a:p>
        <a:p>
          <a:r>
            <a:rPr lang="en-GB" dirty="0" smtClean="0">
              <a:solidFill>
                <a:srgbClr val="000000"/>
              </a:solidFill>
            </a:rPr>
            <a:t>Add access navigators and signposting</a:t>
          </a:r>
        </a:p>
        <a:p>
          <a:r>
            <a:rPr lang="en-GB" dirty="0" smtClean="0">
              <a:solidFill>
                <a:srgbClr val="000000"/>
              </a:solidFill>
            </a:rPr>
            <a:t>Differentiate institutions to enable research connection and useful forums</a:t>
          </a:r>
        </a:p>
      </dgm:t>
    </dgm:pt>
    <dgm:pt modelId="{07F03005-CFE2-4CB1-A755-B9989FE0E9CF}" type="parTrans" cxnId="{EC7225E3-B806-4F38-90CD-49B0B77DE421}">
      <dgm:prSet/>
      <dgm:spPr/>
      <dgm:t>
        <a:bodyPr/>
        <a:lstStyle/>
        <a:p>
          <a:endParaRPr lang="en-GB"/>
        </a:p>
      </dgm:t>
    </dgm:pt>
    <dgm:pt modelId="{3EA1462F-A0EF-41AB-9895-8C0B43BB93B6}" type="sibTrans" cxnId="{EC7225E3-B806-4F38-90CD-49B0B77DE421}">
      <dgm:prSet/>
      <dgm:spPr/>
      <dgm:t>
        <a:bodyPr/>
        <a:lstStyle/>
        <a:p>
          <a:endParaRPr lang="en-GB"/>
        </a:p>
      </dgm:t>
    </dgm:pt>
    <dgm:pt modelId="{EE1924F2-B3D2-4E8F-A422-D68F4A1EFBD0}">
      <dgm:prSet phldrT="[Text]"/>
      <dgm:spPr>
        <a:solidFill>
          <a:srgbClr val="00B0F0"/>
        </a:solidFill>
        <a:ln>
          <a:solidFill>
            <a:srgbClr val="00B0F0"/>
          </a:solidFill>
        </a:ln>
      </dgm:spPr>
      <dgm:t>
        <a:bodyPr/>
        <a:lstStyle/>
        <a:p>
          <a:r>
            <a:rPr lang="en-GB" dirty="0" smtClean="0">
              <a:solidFill>
                <a:srgbClr val="000000"/>
              </a:solidFill>
            </a:rPr>
            <a:t>Systemic change</a:t>
          </a:r>
          <a:endParaRPr lang="en-GB" dirty="0">
            <a:solidFill>
              <a:srgbClr val="000000"/>
            </a:solidFill>
          </a:endParaRPr>
        </a:p>
      </dgm:t>
    </dgm:pt>
    <dgm:pt modelId="{57714042-707C-4C13-BFE0-0C00F46C649A}" type="parTrans" cxnId="{3F2F100F-1BA0-4A49-9C58-4E71EFBF5C17}">
      <dgm:prSet/>
      <dgm:spPr/>
      <dgm:t>
        <a:bodyPr/>
        <a:lstStyle/>
        <a:p>
          <a:endParaRPr lang="en-GB"/>
        </a:p>
      </dgm:t>
    </dgm:pt>
    <dgm:pt modelId="{2C7C91D5-B983-4FD3-9039-8AF494B2A424}" type="sibTrans" cxnId="{3F2F100F-1BA0-4A49-9C58-4E71EFBF5C17}">
      <dgm:prSet/>
      <dgm:spPr/>
      <dgm:t>
        <a:bodyPr/>
        <a:lstStyle/>
        <a:p>
          <a:endParaRPr lang="en-GB"/>
        </a:p>
      </dgm:t>
    </dgm:pt>
    <dgm:pt modelId="{C5411A39-CFE6-431D-B61D-8AD7E8CD95D0}">
      <dgm:prSet phldrT="[Text]"/>
      <dgm:spPr>
        <a:ln>
          <a:solidFill>
            <a:schemeClr val="bg1"/>
          </a:solidFill>
        </a:ln>
      </dgm:spPr>
      <dgm:t>
        <a:bodyPr/>
        <a:lstStyle/>
        <a:p>
          <a:r>
            <a:rPr lang="en-GB" dirty="0" smtClean="0">
              <a:solidFill>
                <a:srgbClr val="000000"/>
              </a:solidFill>
            </a:rPr>
            <a:t>Adapt research evaluation, develop publications to redress 4* mix</a:t>
          </a:r>
        </a:p>
        <a:p>
          <a:r>
            <a:rPr lang="en-GB" dirty="0" smtClean="0">
              <a:solidFill>
                <a:srgbClr val="000000"/>
              </a:solidFill>
            </a:rPr>
            <a:t>Funding and other institutional rewards for impact, new institutional ranking criteria</a:t>
          </a:r>
        </a:p>
        <a:p>
          <a:r>
            <a:rPr lang="en-GB" dirty="0" smtClean="0">
              <a:solidFill>
                <a:srgbClr val="000000"/>
              </a:solidFill>
            </a:rPr>
            <a:t>Enhanced and more varied career paths within schools</a:t>
          </a:r>
        </a:p>
        <a:p>
          <a:r>
            <a:rPr lang="en-GB" dirty="0" smtClean="0">
              <a:solidFill>
                <a:srgbClr val="000000"/>
              </a:solidFill>
            </a:rPr>
            <a:t>New institutional sponsorship to engage business more closely</a:t>
          </a:r>
        </a:p>
      </dgm:t>
    </dgm:pt>
    <dgm:pt modelId="{43FD2726-EABB-417A-BE88-1F791E26ED32}" type="parTrans" cxnId="{0ADA1710-3454-40F6-B07E-8829F5B2727A}">
      <dgm:prSet/>
      <dgm:spPr/>
      <dgm:t>
        <a:bodyPr/>
        <a:lstStyle/>
        <a:p>
          <a:endParaRPr lang="en-GB"/>
        </a:p>
      </dgm:t>
    </dgm:pt>
    <dgm:pt modelId="{F2E935E8-8159-428F-9976-955F56455A4A}" type="sibTrans" cxnId="{0ADA1710-3454-40F6-B07E-8829F5B2727A}">
      <dgm:prSet/>
      <dgm:spPr/>
      <dgm:t>
        <a:bodyPr/>
        <a:lstStyle/>
        <a:p>
          <a:endParaRPr lang="en-GB"/>
        </a:p>
      </dgm:t>
    </dgm:pt>
    <dgm:pt modelId="{687A62E6-D6ED-484A-A181-F979E1BF17A5}" type="pres">
      <dgm:prSet presAssocID="{433A6F0F-CB75-4108-BDF0-76133CB50916}" presName="Name0" presStyleCnt="0">
        <dgm:presLayoutVars>
          <dgm:dir/>
          <dgm:animLvl val="lvl"/>
          <dgm:resizeHandles val="exact"/>
        </dgm:presLayoutVars>
      </dgm:prSet>
      <dgm:spPr/>
      <dgm:t>
        <a:bodyPr/>
        <a:lstStyle/>
        <a:p>
          <a:endParaRPr lang="en-GB"/>
        </a:p>
      </dgm:t>
    </dgm:pt>
    <dgm:pt modelId="{96A197C8-064E-4987-B086-A4C516FE0012}" type="pres">
      <dgm:prSet presAssocID="{C93A92A0-4172-4723-87B4-3B0E53C44ABE}" presName="compositeNode" presStyleCnt="0">
        <dgm:presLayoutVars>
          <dgm:bulletEnabled val="1"/>
        </dgm:presLayoutVars>
      </dgm:prSet>
      <dgm:spPr/>
    </dgm:pt>
    <dgm:pt modelId="{60F20B4A-5D34-4635-93B0-B01CE938714A}" type="pres">
      <dgm:prSet presAssocID="{C93A92A0-4172-4723-87B4-3B0E53C44ABE}" presName="bgRect" presStyleLbl="node1" presStyleIdx="0" presStyleCnt="2"/>
      <dgm:spPr/>
      <dgm:t>
        <a:bodyPr/>
        <a:lstStyle/>
        <a:p>
          <a:endParaRPr lang="en-GB"/>
        </a:p>
      </dgm:t>
    </dgm:pt>
    <dgm:pt modelId="{216678C6-D6AD-409E-BF25-6B5FBAF34A01}" type="pres">
      <dgm:prSet presAssocID="{C93A92A0-4172-4723-87B4-3B0E53C44ABE}" presName="parentNode" presStyleLbl="node1" presStyleIdx="0" presStyleCnt="2">
        <dgm:presLayoutVars>
          <dgm:chMax val="0"/>
          <dgm:bulletEnabled val="1"/>
        </dgm:presLayoutVars>
      </dgm:prSet>
      <dgm:spPr/>
      <dgm:t>
        <a:bodyPr/>
        <a:lstStyle/>
        <a:p>
          <a:endParaRPr lang="en-GB"/>
        </a:p>
      </dgm:t>
    </dgm:pt>
    <dgm:pt modelId="{6277A839-0310-4E4C-B948-FB8931EE7468}" type="pres">
      <dgm:prSet presAssocID="{C93A92A0-4172-4723-87B4-3B0E53C44ABE}" presName="childNode" presStyleLbl="node1" presStyleIdx="0" presStyleCnt="2">
        <dgm:presLayoutVars>
          <dgm:bulletEnabled val="1"/>
        </dgm:presLayoutVars>
      </dgm:prSet>
      <dgm:spPr/>
      <dgm:t>
        <a:bodyPr/>
        <a:lstStyle/>
        <a:p>
          <a:endParaRPr lang="en-GB"/>
        </a:p>
      </dgm:t>
    </dgm:pt>
    <dgm:pt modelId="{FC54F019-E4FB-4617-B748-EC5B0D99E295}" type="pres">
      <dgm:prSet presAssocID="{054FBFD9-DD3E-4694-B7F9-9E48B495FDA2}" presName="hSp" presStyleCnt="0"/>
      <dgm:spPr/>
    </dgm:pt>
    <dgm:pt modelId="{0D4CF2E3-0411-492F-9CE1-2A36A9B91917}" type="pres">
      <dgm:prSet presAssocID="{054FBFD9-DD3E-4694-B7F9-9E48B495FDA2}" presName="vProcSp" presStyleCnt="0"/>
      <dgm:spPr/>
    </dgm:pt>
    <dgm:pt modelId="{6DB28C21-2E8A-4BEF-B950-0D2C832B4895}" type="pres">
      <dgm:prSet presAssocID="{054FBFD9-DD3E-4694-B7F9-9E48B495FDA2}" presName="vSp1" presStyleCnt="0"/>
      <dgm:spPr/>
    </dgm:pt>
    <dgm:pt modelId="{CCD21654-669D-42C7-B875-6B9445AF607A}" type="pres">
      <dgm:prSet presAssocID="{054FBFD9-DD3E-4694-B7F9-9E48B495FDA2}" presName="simulatedConn" presStyleLbl="solidFgAcc1" presStyleIdx="0" presStyleCnt="1"/>
      <dgm:spPr>
        <a:solidFill>
          <a:schemeClr val="tx1"/>
        </a:solidFill>
        <a:ln>
          <a:solidFill>
            <a:schemeClr val="tx1"/>
          </a:solidFill>
        </a:ln>
      </dgm:spPr>
      <dgm:t>
        <a:bodyPr/>
        <a:lstStyle/>
        <a:p>
          <a:endParaRPr lang="en-US"/>
        </a:p>
      </dgm:t>
    </dgm:pt>
    <dgm:pt modelId="{D0F550E1-011F-4C95-B5DB-9AF389856B09}" type="pres">
      <dgm:prSet presAssocID="{054FBFD9-DD3E-4694-B7F9-9E48B495FDA2}" presName="vSp2" presStyleCnt="0"/>
      <dgm:spPr/>
    </dgm:pt>
    <dgm:pt modelId="{1C285ED3-C753-4312-B429-B3CD9ED74B44}" type="pres">
      <dgm:prSet presAssocID="{054FBFD9-DD3E-4694-B7F9-9E48B495FDA2}" presName="sibTrans" presStyleCnt="0"/>
      <dgm:spPr/>
    </dgm:pt>
    <dgm:pt modelId="{763E747B-695E-4A5F-8F46-69670D6E943C}" type="pres">
      <dgm:prSet presAssocID="{EE1924F2-B3D2-4E8F-A422-D68F4A1EFBD0}" presName="compositeNode" presStyleCnt="0">
        <dgm:presLayoutVars>
          <dgm:bulletEnabled val="1"/>
        </dgm:presLayoutVars>
      </dgm:prSet>
      <dgm:spPr/>
    </dgm:pt>
    <dgm:pt modelId="{AFE49F7A-E40D-4800-89B4-215EBB3CF3FD}" type="pres">
      <dgm:prSet presAssocID="{EE1924F2-B3D2-4E8F-A422-D68F4A1EFBD0}" presName="bgRect" presStyleLbl="node1" presStyleIdx="1" presStyleCnt="2"/>
      <dgm:spPr/>
      <dgm:t>
        <a:bodyPr/>
        <a:lstStyle/>
        <a:p>
          <a:endParaRPr lang="en-GB"/>
        </a:p>
      </dgm:t>
    </dgm:pt>
    <dgm:pt modelId="{65E1C4ED-975A-4D71-988A-3A62B286C534}" type="pres">
      <dgm:prSet presAssocID="{EE1924F2-B3D2-4E8F-A422-D68F4A1EFBD0}" presName="parentNode" presStyleLbl="node1" presStyleIdx="1" presStyleCnt="2">
        <dgm:presLayoutVars>
          <dgm:chMax val="0"/>
          <dgm:bulletEnabled val="1"/>
        </dgm:presLayoutVars>
      </dgm:prSet>
      <dgm:spPr/>
      <dgm:t>
        <a:bodyPr/>
        <a:lstStyle/>
        <a:p>
          <a:endParaRPr lang="en-GB"/>
        </a:p>
      </dgm:t>
    </dgm:pt>
    <dgm:pt modelId="{33B8E68C-BCE1-4A95-9F62-2594E803A8FF}" type="pres">
      <dgm:prSet presAssocID="{EE1924F2-B3D2-4E8F-A422-D68F4A1EFBD0}" presName="childNode" presStyleLbl="node1" presStyleIdx="1" presStyleCnt="2">
        <dgm:presLayoutVars>
          <dgm:bulletEnabled val="1"/>
        </dgm:presLayoutVars>
      </dgm:prSet>
      <dgm:spPr/>
      <dgm:t>
        <a:bodyPr/>
        <a:lstStyle/>
        <a:p>
          <a:endParaRPr lang="en-GB"/>
        </a:p>
      </dgm:t>
    </dgm:pt>
  </dgm:ptLst>
  <dgm:cxnLst>
    <dgm:cxn modelId="{4A6E8D05-19EF-4BA5-BCF3-654B1F7A5545}" type="presOf" srcId="{C93A92A0-4172-4723-87B4-3B0E53C44ABE}" destId="{60F20B4A-5D34-4635-93B0-B01CE938714A}" srcOrd="0" destOrd="0" presId="urn:microsoft.com/office/officeart/2005/8/layout/hProcess7"/>
    <dgm:cxn modelId="{7A118165-C2C8-4DBC-8417-BC686592B56D}" type="presOf" srcId="{433A6F0F-CB75-4108-BDF0-76133CB50916}" destId="{687A62E6-D6ED-484A-A181-F979E1BF17A5}" srcOrd="0" destOrd="0" presId="urn:microsoft.com/office/officeart/2005/8/layout/hProcess7"/>
    <dgm:cxn modelId="{EC7225E3-B806-4F38-90CD-49B0B77DE421}" srcId="{C93A92A0-4172-4723-87B4-3B0E53C44ABE}" destId="{30E3F915-A043-4F6A-8C8F-7DD83667C419}" srcOrd="0" destOrd="0" parTransId="{07F03005-CFE2-4CB1-A755-B9989FE0E9CF}" sibTransId="{3EA1462F-A0EF-41AB-9895-8C0B43BB93B6}"/>
    <dgm:cxn modelId="{3F2F100F-1BA0-4A49-9C58-4E71EFBF5C17}" srcId="{433A6F0F-CB75-4108-BDF0-76133CB50916}" destId="{EE1924F2-B3D2-4E8F-A422-D68F4A1EFBD0}" srcOrd="1" destOrd="0" parTransId="{57714042-707C-4C13-BFE0-0C00F46C649A}" sibTransId="{2C7C91D5-B983-4FD3-9039-8AF494B2A424}"/>
    <dgm:cxn modelId="{C3D4BC45-3C33-4945-9C2E-32437C81B4FE}" type="presOf" srcId="{30E3F915-A043-4F6A-8C8F-7DD83667C419}" destId="{6277A839-0310-4E4C-B948-FB8931EE7468}" srcOrd="0" destOrd="0" presId="urn:microsoft.com/office/officeart/2005/8/layout/hProcess7"/>
    <dgm:cxn modelId="{66D1B562-F424-44F2-8FC1-A778A76BEB49}" srcId="{433A6F0F-CB75-4108-BDF0-76133CB50916}" destId="{C93A92A0-4172-4723-87B4-3B0E53C44ABE}" srcOrd="0" destOrd="0" parTransId="{6F18DFA4-9F36-4ADB-912D-2D1E0700FABB}" sibTransId="{054FBFD9-DD3E-4694-B7F9-9E48B495FDA2}"/>
    <dgm:cxn modelId="{0417B1B7-127D-4397-A26D-12FA62C7763D}" type="presOf" srcId="{C93A92A0-4172-4723-87B4-3B0E53C44ABE}" destId="{216678C6-D6AD-409E-BF25-6B5FBAF34A01}" srcOrd="1" destOrd="0" presId="urn:microsoft.com/office/officeart/2005/8/layout/hProcess7"/>
    <dgm:cxn modelId="{5FD6466B-19B4-46D5-8D1E-3750F235BC44}" type="presOf" srcId="{C5411A39-CFE6-431D-B61D-8AD7E8CD95D0}" destId="{33B8E68C-BCE1-4A95-9F62-2594E803A8FF}" srcOrd="0" destOrd="0" presId="urn:microsoft.com/office/officeart/2005/8/layout/hProcess7"/>
    <dgm:cxn modelId="{0ADA1710-3454-40F6-B07E-8829F5B2727A}" srcId="{EE1924F2-B3D2-4E8F-A422-D68F4A1EFBD0}" destId="{C5411A39-CFE6-431D-B61D-8AD7E8CD95D0}" srcOrd="0" destOrd="0" parTransId="{43FD2726-EABB-417A-BE88-1F791E26ED32}" sibTransId="{F2E935E8-8159-428F-9976-955F56455A4A}"/>
    <dgm:cxn modelId="{16B1FA03-12F8-4686-B38D-B241A530D38D}" type="presOf" srcId="{EE1924F2-B3D2-4E8F-A422-D68F4A1EFBD0}" destId="{65E1C4ED-975A-4D71-988A-3A62B286C534}" srcOrd="1" destOrd="0" presId="urn:microsoft.com/office/officeart/2005/8/layout/hProcess7"/>
    <dgm:cxn modelId="{3AF5F3B3-4B52-424E-AA9C-5B779961B502}" type="presOf" srcId="{EE1924F2-B3D2-4E8F-A422-D68F4A1EFBD0}" destId="{AFE49F7A-E40D-4800-89B4-215EBB3CF3FD}" srcOrd="0" destOrd="0" presId="urn:microsoft.com/office/officeart/2005/8/layout/hProcess7"/>
    <dgm:cxn modelId="{975486EF-4964-4252-8675-18278B2D53F5}" type="presParOf" srcId="{687A62E6-D6ED-484A-A181-F979E1BF17A5}" destId="{96A197C8-064E-4987-B086-A4C516FE0012}" srcOrd="0" destOrd="0" presId="urn:microsoft.com/office/officeart/2005/8/layout/hProcess7"/>
    <dgm:cxn modelId="{123A2829-C881-434A-963D-0DE11D528C26}" type="presParOf" srcId="{96A197C8-064E-4987-B086-A4C516FE0012}" destId="{60F20B4A-5D34-4635-93B0-B01CE938714A}" srcOrd="0" destOrd="0" presId="urn:microsoft.com/office/officeart/2005/8/layout/hProcess7"/>
    <dgm:cxn modelId="{7407E8BD-32E9-403A-8454-D29784B6AB24}" type="presParOf" srcId="{96A197C8-064E-4987-B086-A4C516FE0012}" destId="{216678C6-D6AD-409E-BF25-6B5FBAF34A01}" srcOrd="1" destOrd="0" presId="urn:microsoft.com/office/officeart/2005/8/layout/hProcess7"/>
    <dgm:cxn modelId="{71C3C9B6-C8DD-4186-9743-286F0AA6F9AC}" type="presParOf" srcId="{96A197C8-064E-4987-B086-A4C516FE0012}" destId="{6277A839-0310-4E4C-B948-FB8931EE7468}" srcOrd="2" destOrd="0" presId="urn:microsoft.com/office/officeart/2005/8/layout/hProcess7"/>
    <dgm:cxn modelId="{EA2C1A7B-E659-4EA4-9BF6-7A88077A2C26}" type="presParOf" srcId="{687A62E6-D6ED-484A-A181-F979E1BF17A5}" destId="{FC54F019-E4FB-4617-B748-EC5B0D99E295}" srcOrd="1" destOrd="0" presId="urn:microsoft.com/office/officeart/2005/8/layout/hProcess7"/>
    <dgm:cxn modelId="{98524DFF-08CD-4272-98E2-CD6311BE7B87}" type="presParOf" srcId="{687A62E6-D6ED-484A-A181-F979E1BF17A5}" destId="{0D4CF2E3-0411-492F-9CE1-2A36A9B91917}" srcOrd="2" destOrd="0" presId="urn:microsoft.com/office/officeart/2005/8/layout/hProcess7"/>
    <dgm:cxn modelId="{E1D36220-193D-4297-BA1F-101642086917}" type="presParOf" srcId="{0D4CF2E3-0411-492F-9CE1-2A36A9B91917}" destId="{6DB28C21-2E8A-4BEF-B950-0D2C832B4895}" srcOrd="0" destOrd="0" presId="urn:microsoft.com/office/officeart/2005/8/layout/hProcess7"/>
    <dgm:cxn modelId="{0F8821D0-F909-4B70-9862-F9B6D39E2D2D}" type="presParOf" srcId="{0D4CF2E3-0411-492F-9CE1-2A36A9B91917}" destId="{CCD21654-669D-42C7-B875-6B9445AF607A}" srcOrd="1" destOrd="0" presId="urn:microsoft.com/office/officeart/2005/8/layout/hProcess7"/>
    <dgm:cxn modelId="{15B07B76-FBBA-4BCF-8468-2D4723864FF9}" type="presParOf" srcId="{0D4CF2E3-0411-492F-9CE1-2A36A9B91917}" destId="{D0F550E1-011F-4C95-B5DB-9AF389856B09}" srcOrd="2" destOrd="0" presId="urn:microsoft.com/office/officeart/2005/8/layout/hProcess7"/>
    <dgm:cxn modelId="{8EEBAB7B-A1C6-45DE-9E10-D32EC271FBB6}" type="presParOf" srcId="{687A62E6-D6ED-484A-A181-F979E1BF17A5}" destId="{1C285ED3-C753-4312-B429-B3CD9ED74B44}" srcOrd="3" destOrd="0" presId="urn:microsoft.com/office/officeart/2005/8/layout/hProcess7"/>
    <dgm:cxn modelId="{43761ED5-3E9C-45DD-8F65-2E5F2C792CB7}" type="presParOf" srcId="{687A62E6-D6ED-484A-A181-F979E1BF17A5}" destId="{763E747B-695E-4A5F-8F46-69670D6E943C}" srcOrd="4" destOrd="0" presId="urn:microsoft.com/office/officeart/2005/8/layout/hProcess7"/>
    <dgm:cxn modelId="{36DC9F58-3C6E-42A9-88CD-ABAB7F7CDC94}" type="presParOf" srcId="{763E747B-695E-4A5F-8F46-69670D6E943C}" destId="{AFE49F7A-E40D-4800-89B4-215EBB3CF3FD}" srcOrd="0" destOrd="0" presId="urn:microsoft.com/office/officeart/2005/8/layout/hProcess7"/>
    <dgm:cxn modelId="{1355F8D9-82A2-40EF-9692-1CC35F0D406D}" type="presParOf" srcId="{763E747B-695E-4A5F-8F46-69670D6E943C}" destId="{65E1C4ED-975A-4D71-988A-3A62B286C534}" srcOrd="1" destOrd="0" presId="urn:microsoft.com/office/officeart/2005/8/layout/hProcess7"/>
    <dgm:cxn modelId="{73815567-E601-40C7-83C6-7202027702E7}" type="presParOf" srcId="{763E747B-695E-4A5F-8F46-69670D6E943C}" destId="{33B8E68C-BCE1-4A95-9F62-2594E803A8FF}"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20B4A-5D34-4635-93B0-B01CE938714A}">
      <dsp:nvSpPr>
        <dsp:cNvPr id="0" name=""/>
        <dsp:cNvSpPr/>
      </dsp:nvSpPr>
      <dsp:spPr>
        <a:xfrm>
          <a:off x="1513" y="87109"/>
          <a:ext cx="3855318" cy="4626381"/>
        </a:xfrm>
        <a:prstGeom prst="roundRect">
          <a:avLst>
            <a:gd name="adj" fmla="val 5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3157" rIns="146685" bIns="0" numCol="1" spcCol="1270" anchor="t" anchorCtr="0">
          <a:noAutofit/>
        </a:bodyPr>
        <a:lstStyle/>
        <a:p>
          <a:pPr lvl="0" algn="r" defTabSz="1466850">
            <a:lnSpc>
              <a:spcPct val="90000"/>
            </a:lnSpc>
            <a:spcBef>
              <a:spcPct val="0"/>
            </a:spcBef>
            <a:spcAft>
              <a:spcPct val="35000"/>
            </a:spcAft>
          </a:pPr>
          <a:r>
            <a:rPr lang="en-GB" sz="3300" kern="1200" dirty="0" smtClean="0">
              <a:solidFill>
                <a:srgbClr val="000000"/>
              </a:solidFill>
            </a:rPr>
            <a:t>Institutional change</a:t>
          </a:r>
          <a:endParaRPr lang="en-GB" sz="3300" kern="1200" dirty="0">
            <a:solidFill>
              <a:srgbClr val="000000"/>
            </a:solidFill>
          </a:endParaRPr>
        </a:p>
      </dsp:txBody>
      <dsp:txXfrm rot="16200000">
        <a:off x="-1509770" y="1598393"/>
        <a:ext cx="3793633" cy="771063"/>
      </dsp:txXfrm>
    </dsp:sp>
    <dsp:sp modelId="{6277A839-0310-4E4C-B948-FB8931EE7468}">
      <dsp:nvSpPr>
        <dsp:cNvPr id="0" name=""/>
        <dsp:cNvSpPr/>
      </dsp:nvSpPr>
      <dsp:spPr>
        <a:xfrm>
          <a:off x="772577" y="87109"/>
          <a:ext cx="2872212" cy="462638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GB" sz="2100" kern="1200" dirty="0" smtClean="0">
              <a:solidFill>
                <a:srgbClr val="000000"/>
              </a:solidFill>
            </a:rPr>
            <a:t>Innovate in pedagogy</a:t>
          </a:r>
        </a:p>
        <a:p>
          <a:pPr lvl="0" algn="l" defTabSz="933450">
            <a:lnSpc>
              <a:spcPct val="90000"/>
            </a:lnSpc>
            <a:spcBef>
              <a:spcPct val="0"/>
            </a:spcBef>
            <a:spcAft>
              <a:spcPct val="35000"/>
            </a:spcAft>
          </a:pPr>
          <a:r>
            <a:rPr lang="en-GB" sz="2100" kern="1200" dirty="0" smtClean="0">
              <a:solidFill>
                <a:srgbClr val="000000"/>
              </a:solidFill>
            </a:rPr>
            <a:t>Enrich the mix of staff skills</a:t>
          </a:r>
        </a:p>
        <a:p>
          <a:pPr lvl="0" algn="l" defTabSz="933450">
            <a:lnSpc>
              <a:spcPct val="90000"/>
            </a:lnSpc>
            <a:spcBef>
              <a:spcPct val="0"/>
            </a:spcBef>
            <a:spcAft>
              <a:spcPct val="35000"/>
            </a:spcAft>
          </a:pPr>
          <a:r>
            <a:rPr lang="en-GB" sz="2100" kern="1200" dirty="0" smtClean="0">
              <a:solidFill>
                <a:srgbClr val="000000"/>
              </a:solidFill>
            </a:rPr>
            <a:t>Invest in research dissemination</a:t>
          </a:r>
        </a:p>
        <a:p>
          <a:pPr lvl="0" algn="l" defTabSz="933450">
            <a:lnSpc>
              <a:spcPct val="90000"/>
            </a:lnSpc>
            <a:spcBef>
              <a:spcPct val="0"/>
            </a:spcBef>
            <a:spcAft>
              <a:spcPct val="35000"/>
            </a:spcAft>
          </a:pPr>
          <a:r>
            <a:rPr lang="en-GB" sz="2100" kern="1200" dirty="0" smtClean="0">
              <a:solidFill>
                <a:srgbClr val="000000"/>
              </a:solidFill>
            </a:rPr>
            <a:t>Add access navigators and signposting</a:t>
          </a:r>
        </a:p>
        <a:p>
          <a:pPr lvl="0" algn="l" defTabSz="933450">
            <a:lnSpc>
              <a:spcPct val="90000"/>
            </a:lnSpc>
            <a:spcBef>
              <a:spcPct val="0"/>
            </a:spcBef>
            <a:spcAft>
              <a:spcPct val="35000"/>
            </a:spcAft>
          </a:pPr>
          <a:r>
            <a:rPr lang="en-GB" sz="2100" kern="1200" dirty="0" smtClean="0">
              <a:solidFill>
                <a:srgbClr val="000000"/>
              </a:solidFill>
            </a:rPr>
            <a:t>Differentiate institutions to enable research connection and useful forums</a:t>
          </a:r>
        </a:p>
      </dsp:txBody>
      <dsp:txXfrm>
        <a:off x="772577" y="87109"/>
        <a:ext cx="2872212" cy="4626381"/>
      </dsp:txXfrm>
    </dsp:sp>
    <dsp:sp modelId="{AFE49F7A-E40D-4800-89B4-215EBB3CF3FD}">
      <dsp:nvSpPr>
        <dsp:cNvPr id="0" name=""/>
        <dsp:cNvSpPr/>
      </dsp:nvSpPr>
      <dsp:spPr>
        <a:xfrm>
          <a:off x="3991768" y="87109"/>
          <a:ext cx="3855318" cy="4626381"/>
        </a:xfrm>
        <a:prstGeom prst="roundRect">
          <a:avLst>
            <a:gd name="adj" fmla="val 5000"/>
          </a:avLst>
        </a:prstGeom>
        <a:solidFill>
          <a:srgbClr val="00B0F0"/>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3157" rIns="146685" bIns="0" numCol="1" spcCol="1270" anchor="t" anchorCtr="0">
          <a:noAutofit/>
        </a:bodyPr>
        <a:lstStyle/>
        <a:p>
          <a:pPr lvl="0" algn="r" defTabSz="1466850">
            <a:lnSpc>
              <a:spcPct val="90000"/>
            </a:lnSpc>
            <a:spcBef>
              <a:spcPct val="0"/>
            </a:spcBef>
            <a:spcAft>
              <a:spcPct val="35000"/>
            </a:spcAft>
          </a:pPr>
          <a:r>
            <a:rPr lang="en-GB" sz="3300" kern="1200" dirty="0" smtClean="0">
              <a:solidFill>
                <a:srgbClr val="000000"/>
              </a:solidFill>
            </a:rPr>
            <a:t>Systemic change</a:t>
          </a:r>
          <a:endParaRPr lang="en-GB" sz="3300" kern="1200" dirty="0">
            <a:solidFill>
              <a:srgbClr val="000000"/>
            </a:solidFill>
          </a:endParaRPr>
        </a:p>
      </dsp:txBody>
      <dsp:txXfrm rot="16200000">
        <a:off x="2480483" y="1598393"/>
        <a:ext cx="3793633" cy="771063"/>
      </dsp:txXfrm>
    </dsp:sp>
    <dsp:sp modelId="{CCD21654-669D-42C7-B875-6B9445AF607A}">
      <dsp:nvSpPr>
        <dsp:cNvPr id="0" name=""/>
        <dsp:cNvSpPr/>
      </dsp:nvSpPr>
      <dsp:spPr>
        <a:xfrm rot="5400000">
          <a:off x="3671185" y="3762982"/>
          <a:ext cx="679718" cy="578297"/>
        </a:xfrm>
        <a:prstGeom prst="flowChartExtract">
          <a:avLst/>
        </a:prstGeom>
        <a:solidFill>
          <a:schemeClr val="tx1"/>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33B8E68C-BCE1-4A95-9F62-2594E803A8FF}">
      <dsp:nvSpPr>
        <dsp:cNvPr id="0" name=""/>
        <dsp:cNvSpPr/>
      </dsp:nvSpPr>
      <dsp:spPr>
        <a:xfrm>
          <a:off x="4762831" y="87109"/>
          <a:ext cx="2872212" cy="462638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lvl="0" algn="l" defTabSz="933450">
            <a:lnSpc>
              <a:spcPct val="90000"/>
            </a:lnSpc>
            <a:spcBef>
              <a:spcPct val="0"/>
            </a:spcBef>
            <a:spcAft>
              <a:spcPct val="35000"/>
            </a:spcAft>
          </a:pPr>
          <a:r>
            <a:rPr lang="en-GB" sz="2100" kern="1200" dirty="0" smtClean="0">
              <a:solidFill>
                <a:srgbClr val="000000"/>
              </a:solidFill>
            </a:rPr>
            <a:t>Adapt research evaluation, develop publications to redress 4* mix</a:t>
          </a:r>
        </a:p>
        <a:p>
          <a:pPr lvl="0" algn="l" defTabSz="933450">
            <a:lnSpc>
              <a:spcPct val="90000"/>
            </a:lnSpc>
            <a:spcBef>
              <a:spcPct val="0"/>
            </a:spcBef>
            <a:spcAft>
              <a:spcPct val="35000"/>
            </a:spcAft>
          </a:pPr>
          <a:r>
            <a:rPr lang="en-GB" sz="2100" kern="1200" dirty="0" smtClean="0">
              <a:solidFill>
                <a:srgbClr val="000000"/>
              </a:solidFill>
            </a:rPr>
            <a:t>Funding and other institutional rewards for impact, new institutional ranking criteria</a:t>
          </a:r>
        </a:p>
        <a:p>
          <a:pPr lvl="0" algn="l" defTabSz="933450">
            <a:lnSpc>
              <a:spcPct val="90000"/>
            </a:lnSpc>
            <a:spcBef>
              <a:spcPct val="0"/>
            </a:spcBef>
            <a:spcAft>
              <a:spcPct val="35000"/>
            </a:spcAft>
          </a:pPr>
          <a:r>
            <a:rPr lang="en-GB" sz="2100" kern="1200" dirty="0" smtClean="0">
              <a:solidFill>
                <a:srgbClr val="000000"/>
              </a:solidFill>
            </a:rPr>
            <a:t>Enhanced and more varied career paths within schools</a:t>
          </a:r>
        </a:p>
        <a:p>
          <a:pPr lvl="0" algn="l" defTabSz="933450">
            <a:lnSpc>
              <a:spcPct val="90000"/>
            </a:lnSpc>
            <a:spcBef>
              <a:spcPct val="0"/>
            </a:spcBef>
            <a:spcAft>
              <a:spcPct val="35000"/>
            </a:spcAft>
          </a:pPr>
          <a:r>
            <a:rPr lang="en-GB" sz="2100" kern="1200" dirty="0" smtClean="0">
              <a:solidFill>
                <a:srgbClr val="000000"/>
              </a:solidFill>
            </a:rPr>
            <a:t>New institutional sponsorship to engage business more closely</a:t>
          </a:r>
        </a:p>
      </dsp:txBody>
      <dsp:txXfrm>
        <a:off x="4762831" y="87109"/>
        <a:ext cx="2872212" cy="462638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9954DE"/>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819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rgbClr val="9954DE"/>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9954DE"/>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rgbClr val="9954DE"/>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rgbClr val="9954DE"/>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72ED61E-EAA3-44E4-9410-E9A7B6CB941E}" type="slidenum">
              <a:rPr lang="en-GB"/>
              <a:pPr/>
              <a:t>‹#›</a:t>
            </a:fld>
            <a:endParaRPr lang="en-GB"/>
          </a:p>
        </p:txBody>
      </p:sp>
    </p:spTree>
    <p:extLst>
      <p:ext uri="{BB962C8B-B14F-4D97-AF65-F5344CB8AC3E}">
        <p14:creationId xmlns:p14="http://schemas.microsoft.com/office/powerpoint/2010/main" val="24661825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3" Type="http://schemas.openxmlformats.org/officeDocument/2006/relationships/image" Target="../media/image2.jpeg"/><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146" name="Rectangle 50"/>
          <p:cNvSpPr>
            <a:spLocks noChangeArrowheads="1"/>
          </p:cNvSpPr>
          <p:nvPr/>
        </p:nvSpPr>
        <p:spPr bwMode="auto">
          <a:xfrm>
            <a:off x="-1905000" y="2286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endParaRPr lang="en-US" sz="2800">
              <a:latin typeface="Arial" pitchFamily="34" charset="0"/>
            </a:endParaRPr>
          </a:p>
        </p:txBody>
      </p:sp>
      <p:sp>
        <p:nvSpPr>
          <p:cNvPr id="4147" name="Rectangle 51"/>
          <p:cNvSpPr>
            <a:spLocks noChangeArrowheads="1"/>
          </p:cNvSpPr>
          <p:nvPr/>
        </p:nvSpPr>
        <p:spPr bwMode="auto">
          <a:xfrm>
            <a:off x="-1219200" y="38862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buSzPct val="100000"/>
              <a:buFont typeface="Wingdings" pitchFamily="2" charset="2"/>
              <a:buNone/>
            </a:pPr>
            <a:endParaRPr lang="en-US" sz="3000" b="0">
              <a:solidFill>
                <a:schemeClr val="hlink"/>
              </a:solidFill>
              <a:latin typeface="Arial" pitchFamily="34" charset="0"/>
            </a:endParaRPr>
          </a:p>
        </p:txBody>
      </p:sp>
      <p:sp>
        <p:nvSpPr>
          <p:cNvPr id="4150" name="Rectangle 54"/>
          <p:cNvSpPr>
            <a:spLocks noGrp="1" noChangeArrowheads="1"/>
          </p:cNvSpPr>
          <p:nvPr>
            <p:ph type="ctrTitle"/>
          </p:nvPr>
        </p:nvSpPr>
        <p:spPr>
          <a:xfrm>
            <a:off x="914400" y="1676400"/>
            <a:ext cx="7391400" cy="1371600"/>
          </a:xfrm>
        </p:spPr>
        <p:txBody>
          <a:bodyPr anchor="b"/>
          <a:lstStyle>
            <a:lvl1pPr>
              <a:defRPr sz="2800">
                <a:solidFill>
                  <a:schemeClr val="tx1"/>
                </a:solidFill>
              </a:defRPr>
            </a:lvl1pPr>
          </a:lstStyle>
          <a:p>
            <a:pPr lvl="0"/>
            <a:r>
              <a:rPr lang="en-US" noProof="0" smtClean="0"/>
              <a:t>Click to edit Master title style</a:t>
            </a:r>
            <a:endParaRPr lang="en-GB" noProof="0" smtClean="0"/>
          </a:p>
        </p:txBody>
      </p:sp>
      <p:sp>
        <p:nvSpPr>
          <p:cNvPr id="4151" name="Rectangle 55"/>
          <p:cNvSpPr>
            <a:spLocks noGrp="1" noChangeArrowheads="1"/>
          </p:cNvSpPr>
          <p:nvPr>
            <p:ph type="subTitle" idx="1"/>
          </p:nvPr>
        </p:nvSpPr>
        <p:spPr>
          <a:xfrm>
            <a:off x="914400" y="3200400"/>
            <a:ext cx="7391400" cy="1600200"/>
          </a:xfrm>
        </p:spPr>
        <p:txBody>
          <a:bodyPr anchor="t"/>
          <a:lstStyle>
            <a:lvl1pPr marL="0" indent="0" algn="ctr">
              <a:buFont typeface="Wingdings" pitchFamily="2" charset="2"/>
              <a:buNone/>
              <a:defRPr sz="3000">
                <a:solidFill>
                  <a:schemeClr val="hlink"/>
                </a:solidFill>
              </a:defRPr>
            </a:lvl1pPr>
          </a:lstStyle>
          <a:p>
            <a:pPr lvl="0"/>
            <a:r>
              <a:rPr lang="en-US" noProof="0" smtClean="0"/>
              <a:t>Click to edit Master subtitle style</a:t>
            </a:r>
            <a:endParaRPr lang="en-GB" noProof="0" smtClean="0"/>
          </a:p>
        </p:txBody>
      </p:sp>
      <p:sp>
        <p:nvSpPr>
          <p:cNvPr id="4155" name="Rectangle 59"/>
          <p:cNvSpPr>
            <a:spLocks noGrp="1" noChangeArrowheads="1"/>
          </p:cNvSpPr>
          <p:nvPr>
            <p:ph type="ftr" sz="quarter" idx="3"/>
          </p:nvPr>
        </p:nvSpPr>
        <p:spPr/>
        <p:txBody>
          <a:bodyPr/>
          <a:lstStyle>
            <a:lvl1pPr>
              <a:defRPr/>
            </a:lvl1p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6CE2E783-ECB9-4D06-A941-5DFBEDE1D177}" type="slidenum">
              <a:rPr lang="en-GB"/>
              <a:pPr/>
              <a:t>‹#›</a:t>
            </a:fld>
            <a:endParaRPr lang="en-GB"/>
          </a:p>
        </p:txBody>
      </p:sp>
    </p:spTree>
    <p:extLst>
      <p:ext uri="{BB962C8B-B14F-4D97-AF65-F5344CB8AC3E}">
        <p14:creationId xmlns:p14="http://schemas.microsoft.com/office/powerpoint/2010/main" val="3203267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609600"/>
            <a:ext cx="22860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609600"/>
            <a:ext cx="67056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DB975855-7DCB-46B5-A664-89AB9378DB1E}" type="slidenum">
              <a:rPr lang="en-GB"/>
              <a:pPr/>
              <a:t>‹#›</a:t>
            </a:fld>
            <a:endParaRPr lang="en-GB"/>
          </a:p>
        </p:txBody>
      </p:sp>
    </p:spTree>
    <p:extLst>
      <p:ext uri="{BB962C8B-B14F-4D97-AF65-F5344CB8AC3E}">
        <p14:creationId xmlns:p14="http://schemas.microsoft.com/office/powerpoint/2010/main" val="633273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endParaRPr lang="en-GB"/>
          </a:p>
        </p:txBody>
      </p:sp>
      <p:sp>
        <p:nvSpPr>
          <p:cNvPr id="4" name="Slide Number Placeholder 3"/>
          <p:cNvSpPr>
            <a:spLocks noGrp="1"/>
          </p:cNvSpPr>
          <p:nvPr>
            <p:ph type="sldNum" sz="quarter" idx="11"/>
          </p:nvPr>
        </p:nvSpPr>
        <p:spPr/>
        <p:txBody>
          <a:bodyPr/>
          <a:lstStyle/>
          <a:p>
            <a:fld id="{D2D033EA-61BB-4783-8B6D-C0F0EAD3E2FF}" type="slidenum">
              <a:rPr lang="en-GB" smtClean="0"/>
              <a:pPr/>
              <a:t>‹#›</a:t>
            </a:fld>
            <a:endParaRPr lang="en-GB"/>
          </a:p>
        </p:txBody>
      </p:sp>
    </p:spTree>
    <p:extLst>
      <p:ext uri="{BB962C8B-B14F-4D97-AF65-F5344CB8AC3E}">
        <p14:creationId xmlns:p14="http://schemas.microsoft.com/office/powerpoint/2010/main" val="2682685947"/>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marL="457200" indent="-457200">
              <a:buFont typeface="Arial" pitchFamily="34" charset="0"/>
              <a:buChar char="•"/>
              <a:defRPr/>
            </a:lvl1pPr>
            <a:lvl2pPr marL="914400" indent="-457200">
              <a:buFont typeface="Arial" pitchFamily="34" charset="0"/>
              <a:buChar char="•"/>
              <a:defRPr/>
            </a:lvl2pPr>
            <a:lvl3pPr marL="1257300" indent="-342900">
              <a:buFont typeface="Arial" pitchFamily="34" charset="0"/>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Footer Placeholder 3"/>
          <p:cNvSpPr>
            <a:spLocks noGrp="1"/>
          </p:cNvSpPr>
          <p:nvPr>
            <p:ph type="ftr" sz="quarter"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4876E036-5087-4C32-B4ED-6B863D69D19C}" type="slidenum">
              <a:rPr lang="en-GB"/>
              <a:pPr/>
              <a:t>‹#›</a:t>
            </a:fld>
            <a:endParaRPr lang="en-GB"/>
          </a:p>
        </p:txBody>
      </p:sp>
    </p:spTree>
    <p:extLst>
      <p:ext uri="{BB962C8B-B14F-4D97-AF65-F5344CB8AC3E}">
        <p14:creationId xmlns:p14="http://schemas.microsoft.com/office/powerpoint/2010/main" val="335582107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956FECC3-914D-43E0-B6DE-D73B2CCB534A}" type="slidenum">
              <a:rPr lang="en-GB"/>
              <a:pPr/>
              <a:t>‹#›</a:t>
            </a:fld>
            <a:endParaRPr lang="en-GB"/>
          </a:p>
        </p:txBody>
      </p:sp>
    </p:spTree>
    <p:extLst>
      <p:ext uri="{BB962C8B-B14F-4D97-AF65-F5344CB8AC3E}">
        <p14:creationId xmlns:p14="http://schemas.microsoft.com/office/powerpoint/2010/main" val="83576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447800"/>
            <a:ext cx="38481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6300" y="1447800"/>
            <a:ext cx="38481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B3564920-A443-44C8-882B-6C2790E1A40C}" type="slidenum">
              <a:rPr lang="en-GB"/>
              <a:pPr/>
              <a:t>‹#›</a:t>
            </a:fld>
            <a:endParaRPr lang="en-GB"/>
          </a:p>
        </p:txBody>
      </p:sp>
    </p:spTree>
    <p:extLst>
      <p:ext uri="{BB962C8B-B14F-4D97-AF65-F5344CB8AC3E}">
        <p14:creationId xmlns:p14="http://schemas.microsoft.com/office/powerpoint/2010/main" val="837927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GB"/>
          </a:p>
        </p:txBody>
      </p:sp>
      <p:sp>
        <p:nvSpPr>
          <p:cNvPr id="8" name="Slide Number Placeholder 7"/>
          <p:cNvSpPr>
            <a:spLocks noGrp="1"/>
          </p:cNvSpPr>
          <p:nvPr>
            <p:ph type="sldNum" sz="quarter" idx="11"/>
          </p:nvPr>
        </p:nvSpPr>
        <p:spPr/>
        <p:txBody>
          <a:bodyPr/>
          <a:lstStyle>
            <a:lvl1pPr>
              <a:defRPr/>
            </a:lvl1pPr>
          </a:lstStyle>
          <a:p>
            <a:fld id="{F7AE1D5E-8F54-435A-A56B-E3C0C6EC4C94}" type="slidenum">
              <a:rPr lang="en-GB"/>
              <a:pPr/>
              <a:t>‹#›</a:t>
            </a:fld>
            <a:endParaRPr lang="en-GB"/>
          </a:p>
        </p:txBody>
      </p:sp>
    </p:spTree>
    <p:extLst>
      <p:ext uri="{BB962C8B-B14F-4D97-AF65-F5344CB8AC3E}">
        <p14:creationId xmlns:p14="http://schemas.microsoft.com/office/powerpoint/2010/main" val="315369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a:p>
        </p:txBody>
      </p:sp>
      <p:sp>
        <p:nvSpPr>
          <p:cNvPr id="4" name="Slide Number Placeholder 3"/>
          <p:cNvSpPr>
            <a:spLocks noGrp="1"/>
          </p:cNvSpPr>
          <p:nvPr>
            <p:ph type="sldNum" sz="quarter" idx="11"/>
          </p:nvPr>
        </p:nvSpPr>
        <p:spPr/>
        <p:txBody>
          <a:bodyPr/>
          <a:lstStyle>
            <a:lvl1pPr>
              <a:defRPr/>
            </a:lvl1pPr>
          </a:lstStyle>
          <a:p>
            <a:fld id="{AFC8C81F-6702-4E8D-9744-811505E965F7}" type="slidenum">
              <a:rPr lang="en-GB"/>
              <a:pPr/>
              <a:t>‹#›</a:t>
            </a:fld>
            <a:endParaRPr lang="en-GB"/>
          </a:p>
        </p:txBody>
      </p:sp>
    </p:spTree>
    <p:extLst>
      <p:ext uri="{BB962C8B-B14F-4D97-AF65-F5344CB8AC3E}">
        <p14:creationId xmlns:p14="http://schemas.microsoft.com/office/powerpoint/2010/main" val="600521688"/>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a:p>
        </p:txBody>
      </p:sp>
      <p:sp>
        <p:nvSpPr>
          <p:cNvPr id="3" name="Slide Number Placeholder 2"/>
          <p:cNvSpPr>
            <a:spLocks noGrp="1"/>
          </p:cNvSpPr>
          <p:nvPr>
            <p:ph type="sldNum" sz="quarter" idx="11"/>
          </p:nvPr>
        </p:nvSpPr>
        <p:spPr/>
        <p:txBody>
          <a:bodyPr/>
          <a:lstStyle>
            <a:lvl1pPr>
              <a:defRPr/>
            </a:lvl1pPr>
          </a:lstStyle>
          <a:p>
            <a:fld id="{D74DB90F-7F19-4A5C-BF27-2B71845E29A9}" type="slidenum">
              <a:rPr lang="en-GB"/>
              <a:pPr/>
              <a:t>‹#›</a:t>
            </a:fld>
            <a:endParaRPr lang="en-GB"/>
          </a:p>
        </p:txBody>
      </p:sp>
    </p:spTree>
    <p:extLst>
      <p:ext uri="{BB962C8B-B14F-4D97-AF65-F5344CB8AC3E}">
        <p14:creationId xmlns:p14="http://schemas.microsoft.com/office/powerpoint/2010/main" val="1711420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C3EC55B0-843A-43EF-93F9-60624E6B43E2}" type="slidenum">
              <a:rPr lang="en-GB"/>
              <a:pPr/>
              <a:t>‹#›</a:t>
            </a:fld>
            <a:endParaRPr lang="en-GB"/>
          </a:p>
        </p:txBody>
      </p:sp>
    </p:spTree>
    <p:extLst>
      <p:ext uri="{BB962C8B-B14F-4D97-AF65-F5344CB8AC3E}">
        <p14:creationId xmlns:p14="http://schemas.microsoft.com/office/powerpoint/2010/main" val="584054811"/>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3E243561-25A2-45CF-8093-73BFF605B3A1}" type="slidenum">
              <a:rPr lang="en-GB"/>
              <a:pPr/>
              <a:t>‹#›</a:t>
            </a:fld>
            <a:endParaRPr lang="en-GB"/>
          </a:p>
        </p:txBody>
      </p:sp>
    </p:spTree>
    <p:extLst>
      <p:ext uri="{BB962C8B-B14F-4D97-AF65-F5344CB8AC3E}">
        <p14:creationId xmlns:p14="http://schemas.microsoft.com/office/powerpoint/2010/main" val="413579699"/>
      </p:ext>
    </p:extLst>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jpe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59" name="Rectangle 35"/>
          <p:cNvSpPr>
            <a:spLocks noGrp="1" noChangeArrowheads="1"/>
          </p:cNvSpPr>
          <p:nvPr>
            <p:ph type="title"/>
          </p:nvPr>
        </p:nvSpPr>
        <p:spPr bwMode="auto">
          <a:xfrm>
            <a:off x="0" y="60960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63" name="Rectangle 39"/>
          <p:cNvSpPr>
            <a:spLocks noGrp="1" noChangeArrowheads="1"/>
          </p:cNvSpPr>
          <p:nvPr>
            <p:ph type="body" idx="1"/>
          </p:nvPr>
        </p:nvSpPr>
        <p:spPr bwMode="auto">
          <a:xfrm>
            <a:off x="685800" y="1447800"/>
            <a:ext cx="7848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1070" name="Rectangle 46"/>
          <p:cNvSpPr>
            <a:spLocks noGrp="1" noChangeArrowheads="1"/>
          </p:cNvSpPr>
          <p:nvPr>
            <p:ph type="ftr" sz="quarter" idx="3"/>
          </p:nvPr>
        </p:nvSpPr>
        <p:spPr bwMode="auto">
          <a:xfrm>
            <a:off x="1600200" y="6553200"/>
            <a:ext cx="7315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200" b="0">
                <a:solidFill>
                  <a:schemeClr val="bg1"/>
                </a:solidFill>
                <a:latin typeface="+mn-lt"/>
              </a:defRPr>
            </a:lvl1pPr>
          </a:lstStyle>
          <a:p>
            <a:endParaRPr lang="en-GB"/>
          </a:p>
        </p:txBody>
      </p:sp>
      <p:sp>
        <p:nvSpPr>
          <p:cNvPr id="1071" name="Rectangle 47"/>
          <p:cNvSpPr>
            <a:spLocks noGrp="1" noChangeArrowheads="1"/>
          </p:cNvSpPr>
          <p:nvPr>
            <p:ph type="sldNum" sz="quarter" idx="4"/>
          </p:nvPr>
        </p:nvSpPr>
        <p:spPr bwMode="auto">
          <a:xfrm>
            <a:off x="228600" y="6553200"/>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1200" b="0">
                <a:solidFill>
                  <a:schemeClr val="bg1"/>
                </a:solidFill>
                <a:latin typeface="+mn-lt"/>
              </a:defRPr>
            </a:lvl1pPr>
          </a:lstStyle>
          <a:p>
            <a:fld id="{D2D033EA-61BB-4783-8B6D-C0F0EAD3E2FF}"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hf hdr="0" ftr="0" dt="0"/>
  <p:txStyles>
    <p:titleStyle>
      <a:lvl1pPr algn="ctr" rtl="0" eaLnBrk="1" fontAlgn="base" hangingPunct="1">
        <a:spcBef>
          <a:spcPct val="0"/>
        </a:spcBef>
        <a:spcAft>
          <a:spcPct val="0"/>
        </a:spcAft>
        <a:defRPr sz="2400" b="1">
          <a:solidFill>
            <a:srgbClr val="330066"/>
          </a:solidFill>
          <a:latin typeface="+mj-lt"/>
          <a:ea typeface="+mj-ea"/>
          <a:cs typeface="+mj-cs"/>
        </a:defRPr>
      </a:lvl1pPr>
      <a:lvl2pPr algn="ctr" rtl="0" eaLnBrk="1" fontAlgn="base" hangingPunct="1">
        <a:spcBef>
          <a:spcPct val="0"/>
        </a:spcBef>
        <a:spcAft>
          <a:spcPct val="0"/>
        </a:spcAft>
        <a:defRPr sz="2400" b="1">
          <a:solidFill>
            <a:srgbClr val="330066"/>
          </a:solidFill>
          <a:latin typeface="Arial" pitchFamily="34" charset="0"/>
        </a:defRPr>
      </a:lvl2pPr>
      <a:lvl3pPr algn="ctr" rtl="0" eaLnBrk="1" fontAlgn="base" hangingPunct="1">
        <a:spcBef>
          <a:spcPct val="0"/>
        </a:spcBef>
        <a:spcAft>
          <a:spcPct val="0"/>
        </a:spcAft>
        <a:defRPr sz="2400" b="1">
          <a:solidFill>
            <a:srgbClr val="330066"/>
          </a:solidFill>
          <a:latin typeface="Arial" pitchFamily="34" charset="0"/>
        </a:defRPr>
      </a:lvl3pPr>
      <a:lvl4pPr algn="ctr" rtl="0" eaLnBrk="1" fontAlgn="base" hangingPunct="1">
        <a:spcBef>
          <a:spcPct val="0"/>
        </a:spcBef>
        <a:spcAft>
          <a:spcPct val="0"/>
        </a:spcAft>
        <a:defRPr sz="2400" b="1">
          <a:solidFill>
            <a:srgbClr val="330066"/>
          </a:solidFill>
          <a:latin typeface="Arial" pitchFamily="34" charset="0"/>
        </a:defRPr>
      </a:lvl4pPr>
      <a:lvl5pPr algn="ctr" rtl="0" eaLnBrk="1" fontAlgn="base" hangingPunct="1">
        <a:spcBef>
          <a:spcPct val="0"/>
        </a:spcBef>
        <a:spcAft>
          <a:spcPct val="0"/>
        </a:spcAft>
        <a:defRPr sz="2400" b="1">
          <a:solidFill>
            <a:srgbClr val="330066"/>
          </a:solidFill>
          <a:latin typeface="Arial" pitchFamily="34" charset="0"/>
        </a:defRPr>
      </a:lvl5pPr>
      <a:lvl6pPr marL="457200" algn="ctr" rtl="0" eaLnBrk="1" fontAlgn="base" hangingPunct="1">
        <a:spcBef>
          <a:spcPct val="0"/>
        </a:spcBef>
        <a:spcAft>
          <a:spcPct val="0"/>
        </a:spcAft>
        <a:defRPr sz="2400" b="1">
          <a:solidFill>
            <a:srgbClr val="330066"/>
          </a:solidFill>
          <a:latin typeface="Arial" pitchFamily="34" charset="0"/>
        </a:defRPr>
      </a:lvl6pPr>
      <a:lvl7pPr marL="914400" algn="ctr" rtl="0" eaLnBrk="1" fontAlgn="base" hangingPunct="1">
        <a:spcBef>
          <a:spcPct val="0"/>
        </a:spcBef>
        <a:spcAft>
          <a:spcPct val="0"/>
        </a:spcAft>
        <a:defRPr sz="2400" b="1">
          <a:solidFill>
            <a:srgbClr val="330066"/>
          </a:solidFill>
          <a:latin typeface="Arial" pitchFamily="34" charset="0"/>
        </a:defRPr>
      </a:lvl7pPr>
      <a:lvl8pPr marL="1371600" algn="ctr" rtl="0" eaLnBrk="1" fontAlgn="base" hangingPunct="1">
        <a:spcBef>
          <a:spcPct val="0"/>
        </a:spcBef>
        <a:spcAft>
          <a:spcPct val="0"/>
        </a:spcAft>
        <a:defRPr sz="2400" b="1">
          <a:solidFill>
            <a:srgbClr val="330066"/>
          </a:solidFill>
          <a:latin typeface="Arial" pitchFamily="34" charset="0"/>
        </a:defRPr>
      </a:lvl8pPr>
      <a:lvl9pPr marL="1828800" algn="ctr" rtl="0" eaLnBrk="1" fontAlgn="base" hangingPunct="1">
        <a:spcBef>
          <a:spcPct val="0"/>
        </a:spcBef>
        <a:spcAft>
          <a:spcPct val="0"/>
        </a:spcAft>
        <a:defRPr sz="2400" b="1">
          <a:solidFill>
            <a:srgbClr val="330066"/>
          </a:solidFill>
          <a:latin typeface="Arial" pitchFamily="34" charset="0"/>
        </a:defRPr>
      </a:lvl9pPr>
    </p:titleStyle>
    <p:bodyStyle>
      <a:lvl1pPr marL="457200" indent="-457200" algn="l" rtl="0" eaLnBrk="1" fontAlgn="base" hangingPunct="1">
        <a:spcBef>
          <a:spcPct val="20000"/>
        </a:spcBef>
        <a:spcAft>
          <a:spcPct val="0"/>
        </a:spcAft>
        <a:buClr>
          <a:schemeClr val="hlink"/>
        </a:buClr>
        <a:buSzPct val="100000"/>
        <a:buFont typeface="Arial" pitchFamily="34" charset="0"/>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100000"/>
        <a:buFont typeface="Arial" pitchFamily="34" charset="0"/>
        <a:buChar char="•"/>
        <a:defRPr sz="2600">
          <a:solidFill>
            <a:schemeClr val="tx1"/>
          </a:solidFill>
          <a:latin typeface="+mn-lt"/>
        </a:defRPr>
      </a:lvl2pPr>
      <a:lvl3pPr marL="1143000" indent="-228600" algn="l" rtl="0" eaLnBrk="1" fontAlgn="base" hangingPunct="1">
        <a:spcBef>
          <a:spcPct val="20000"/>
        </a:spcBef>
        <a:spcAft>
          <a:spcPct val="0"/>
        </a:spcAft>
        <a:buClr>
          <a:schemeClr val="hlink"/>
        </a:buClr>
        <a:buSzPct val="100000"/>
        <a:buFont typeface="Arial" pitchFamily="34" charset="0"/>
        <a:buChar char="•"/>
        <a:defRPr sz="2400">
          <a:solidFill>
            <a:schemeClr val="tx1"/>
          </a:solidFill>
          <a:latin typeface="+mn-lt"/>
        </a:defRPr>
      </a:lvl3pPr>
      <a:lvl4pPr marL="1600200" indent="-228600" algn="l" rtl="0" eaLnBrk="1" fontAlgn="base" hangingPunct="1">
        <a:spcBef>
          <a:spcPct val="20000"/>
        </a:spcBef>
        <a:spcAft>
          <a:spcPct val="0"/>
        </a:spcAft>
        <a:buClr>
          <a:schemeClr val="hlink"/>
        </a:buClr>
        <a:buFont typeface="Arial" pitchFamily="34" charset="0"/>
        <a:buChar char="•"/>
        <a:defRPr sz="2200">
          <a:solidFill>
            <a:schemeClr val="tx1"/>
          </a:solidFill>
          <a:latin typeface="+mn-lt"/>
        </a:defRPr>
      </a:lvl4pPr>
      <a:lvl5pPr marL="2057400" indent="-228600" algn="l" rtl="0" eaLnBrk="1" fontAlgn="base" hangingPunct="1">
        <a:spcBef>
          <a:spcPct val="20000"/>
        </a:spcBef>
        <a:spcAft>
          <a:spcPct val="0"/>
        </a:spcAft>
        <a:buClr>
          <a:schemeClr val="tx2"/>
        </a:buClr>
        <a:buFont typeface="Arial" pitchFamily="34" charset="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6" Type="http://schemas.microsoft.com/office/2007/relationships/diagramDrawing" Target="../diagrams/drawing1.xml"/><Relationship Id="rId4" Type="http://schemas.openxmlformats.org/officeDocument/2006/relationships/diagramQuickStyle" Target="../diagrams/quickStyle1.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5" Type="http://schemas.openxmlformats.org/officeDocument/2006/relationships/diagramColors" Target="../diagrams/colors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914400" y="1340768"/>
            <a:ext cx="7391400" cy="1707232"/>
          </a:xfrm>
        </p:spPr>
        <p:txBody>
          <a:bodyPr/>
          <a:lstStyle/>
          <a:p>
            <a:pPr algn="l"/>
            <a:r>
              <a:rPr lang="en-US" dirty="0" smtClean="0"/>
              <a:t>The Role of the Business Schools in Promoting Innovation and Growth in the United Kingdom</a:t>
            </a:r>
            <a:endParaRPr lang="en-US" dirty="0"/>
          </a:p>
        </p:txBody>
      </p:sp>
      <p:sp>
        <p:nvSpPr>
          <p:cNvPr id="44035" name="Rectangle 3"/>
          <p:cNvSpPr>
            <a:spLocks noGrp="1" noChangeArrowheads="1"/>
          </p:cNvSpPr>
          <p:nvPr>
            <p:ph type="subTitle" idx="1"/>
          </p:nvPr>
        </p:nvSpPr>
        <p:spPr>
          <a:xfrm>
            <a:off x="914400" y="3200400"/>
            <a:ext cx="7391400" cy="2892896"/>
          </a:xfrm>
        </p:spPr>
        <p:txBody>
          <a:bodyPr/>
          <a:lstStyle/>
          <a:p>
            <a:pPr algn="l">
              <a:lnSpc>
                <a:spcPct val="95000"/>
              </a:lnSpc>
              <a:tabLst>
                <a:tab pos="1706563" algn="l"/>
              </a:tabLst>
            </a:pPr>
            <a:endParaRPr lang="en-US" sz="2000" dirty="0" smtClean="0">
              <a:solidFill>
                <a:schemeClr val="accent4"/>
              </a:solidFill>
              <a:latin typeface="Arial" pitchFamily="34" charset="0"/>
              <a:cs typeface="Arial" pitchFamily="34" charset="0"/>
            </a:endParaRPr>
          </a:p>
          <a:p>
            <a:pPr algn="l">
              <a:lnSpc>
                <a:spcPct val="95000"/>
              </a:lnSpc>
              <a:tabLst>
                <a:tab pos="1706563" algn="l"/>
              </a:tabLst>
            </a:pPr>
            <a:endParaRPr lang="en-US" sz="2000" dirty="0">
              <a:solidFill>
                <a:schemeClr val="accent4"/>
              </a:solidFill>
              <a:latin typeface="Arial" pitchFamily="34" charset="0"/>
              <a:cs typeface="Arial" pitchFamily="34" charset="0"/>
            </a:endParaRPr>
          </a:p>
          <a:p>
            <a:pPr algn="l">
              <a:lnSpc>
                <a:spcPct val="95000"/>
              </a:lnSpc>
              <a:tabLst>
                <a:tab pos="1706563" algn="l"/>
              </a:tabLst>
            </a:pPr>
            <a:endParaRPr lang="en-US" sz="2000" dirty="0" smtClean="0">
              <a:solidFill>
                <a:schemeClr val="accent4"/>
              </a:solidFill>
              <a:latin typeface="Arial" pitchFamily="34" charset="0"/>
              <a:cs typeface="Arial" pitchFamily="34" charset="0"/>
            </a:endParaRPr>
          </a:p>
          <a:p>
            <a:pPr algn="l">
              <a:lnSpc>
                <a:spcPct val="95000"/>
              </a:lnSpc>
              <a:tabLst>
                <a:tab pos="1706563" algn="l"/>
              </a:tabLst>
            </a:pPr>
            <a:r>
              <a:rPr lang="en-US" sz="2000" dirty="0" smtClean="0">
                <a:solidFill>
                  <a:schemeClr val="accent4"/>
                </a:solidFill>
                <a:latin typeface="Arial" pitchFamily="34" charset="0"/>
                <a:cs typeface="Arial" pitchFamily="34" charset="0"/>
              </a:rPr>
              <a:t>Professor Angus Laing</a:t>
            </a:r>
          </a:p>
          <a:p>
            <a:pPr algn="l">
              <a:lnSpc>
                <a:spcPct val="95000"/>
              </a:lnSpc>
              <a:tabLst>
                <a:tab pos="1706563" algn="l"/>
              </a:tabLst>
            </a:pPr>
            <a:r>
              <a:rPr lang="en-US" sz="2000" dirty="0" err="1" smtClean="0">
                <a:solidFill>
                  <a:schemeClr val="accent4"/>
                </a:solidFill>
                <a:latin typeface="Arial" pitchFamily="34" charset="0"/>
                <a:cs typeface="Arial" pitchFamily="34" charset="0"/>
              </a:rPr>
              <a:t>Loughborough</a:t>
            </a:r>
            <a:r>
              <a:rPr lang="en-US" sz="2000" dirty="0" smtClean="0">
                <a:solidFill>
                  <a:schemeClr val="accent4"/>
                </a:solidFill>
                <a:latin typeface="Arial" pitchFamily="34" charset="0"/>
                <a:cs typeface="Arial" pitchFamily="34" charset="0"/>
              </a:rPr>
              <a:t> University</a:t>
            </a:r>
            <a:br>
              <a:rPr lang="en-US" sz="2000" dirty="0" smtClean="0">
                <a:solidFill>
                  <a:schemeClr val="accent4"/>
                </a:solidFill>
                <a:latin typeface="Arial" pitchFamily="34" charset="0"/>
                <a:cs typeface="Arial" pitchFamily="34" charset="0"/>
              </a:rPr>
            </a:br>
            <a:r>
              <a:rPr lang="en-US" sz="2000" dirty="0" smtClean="0">
                <a:solidFill>
                  <a:schemeClr val="accent4"/>
                </a:solidFill>
                <a:latin typeface="Arial" pitchFamily="34" charset="0"/>
                <a:cs typeface="Arial" pitchFamily="34" charset="0"/>
              </a:rPr>
              <a:t>Chair: Association of Business Schools</a:t>
            </a:r>
            <a:r>
              <a:rPr lang="en-US" sz="3200" dirty="0" smtClean="0">
                <a:solidFill>
                  <a:schemeClr val="bg1"/>
                </a:solidFill>
                <a:latin typeface="Book Antiqua" pitchFamily="18" charset="0"/>
              </a:rPr>
              <a:t> Schools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00"/>
                </a:solidFill>
                <a:latin typeface="Arial" pitchFamily="34" charset="0"/>
                <a:cs typeface="Arial" pitchFamily="34" charset="0"/>
              </a:rPr>
              <a:t>The problem is well recognized</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a:solidFill>
                  <a:srgbClr val="FF0000"/>
                </a:solidFill>
                <a:latin typeface="Arial" pitchFamily="34" charset="0"/>
                <a:cs typeface="Arial" pitchFamily="34" charset="0"/>
              </a:rPr>
              <a:t>The case for change needs to be made, primarily to the academic community</a:t>
            </a:r>
          </a:p>
          <a:p>
            <a:endParaRPr lang="en-GB" dirty="0"/>
          </a:p>
        </p:txBody>
      </p:sp>
      <p:sp>
        <p:nvSpPr>
          <p:cNvPr id="4" name="Slide Number Placeholder 3"/>
          <p:cNvSpPr>
            <a:spLocks noGrp="1"/>
          </p:cNvSpPr>
          <p:nvPr>
            <p:ph type="sldNum" sz="quarter" idx="11"/>
          </p:nvPr>
        </p:nvSpPr>
        <p:spPr/>
        <p:txBody>
          <a:bodyPr/>
          <a:lstStyle/>
          <a:p>
            <a:fld id="{4876E036-5087-4C32-B4ED-6B863D69D19C}" type="slidenum">
              <a:rPr lang="en-GB" smtClean="0"/>
              <a:pPr/>
              <a:t>10</a:t>
            </a:fld>
            <a:endParaRPr lang="en-GB"/>
          </a:p>
        </p:txBody>
      </p:sp>
    </p:spTree>
    <p:extLst>
      <p:ext uri="{BB962C8B-B14F-4D97-AF65-F5344CB8AC3E}">
        <p14:creationId xmlns:p14="http://schemas.microsoft.com/office/powerpoint/2010/main" val="38276501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for change</a:t>
            </a:r>
            <a:endParaRPr lang="en-GB" dirty="0"/>
          </a:p>
        </p:txBody>
      </p:sp>
      <p:sp>
        <p:nvSpPr>
          <p:cNvPr id="3" name="Content Placeholder 2"/>
          <p:cNvSpPr>
            <a:spLocks noGrp="1"/>
          </p:cNvSpPr>
          <p:nvPr>
            <p:ph idx="1"/>
          </p:nvPr>
        </p:nvSpPr>
        <p:spPr/>
        <p:txBody>
          <a:bodyPr/>
          <a:lstStyle/>
          <a:p>
            <a:r>
              <a:rPr lang="en-US" sz="2200" dirty="0" smtClean="0"/>
              <a:t>Academics appreciation of the extent of change:</a:t>
            </a:r>
          </a:p>
          <a:p>
            <a:pPr lvl="2"/>
            <a:r>
              <a:rPr lang="en-US" sz="2200" dirty="0" smtClean="0"/>
              <a:t>Technological</a:t>
            </a:r>
          </a:p>
          <a:p>
            <a:pPr lvl="2"/>
            <a:r>
              <a:rPr lang="en-US" sz="2200" dirty="0" smtClean="0"/>
              <a:t>Political</a:t>
            </a:r>
          </a:p>
          <a:p>
            <a:pPr lvl="2"/>
            <a:r>
              <a:rPr lang="en-US" sz="2200" dirty="0" err="1" smtClean="0"/>
              <a:t>Behavioural</a:t>
            </a:r>
            <a:endParaRPr lang="en-US" sz="2200" dirty="0" smtClean="0"/>
          </a:p>
          <a:p>
            <a:r>
              <a:rPr lang="en-US" sz="2200" dirty="0" smtClean="0"/>
              <a:t>Ongoing debate of over role and shape of business schools</a:t>
            </a:r>
          </a:p>
          <a:p>
            <a:r>
              <a:rPr lang="en-US" sz="2200" dirty="0" smtClean="0"/>
              <a:t>Learned and established </a:t>
            </a:r>
            <a:r>
              <a:rPr lang="en-US" sz="2200" dirty="0" err="1" smtClean="0"/>
              <a:t>behaviours</a:t>
            </a:r>
            <a:r>
              <a:rPr lang="en-US" sz="2200" dirty="0" smtClean="0"/>
              <a:t> linked to performance indicators</a:t>
            </a:r>
          </a:p>
        </p:txBody>
      </p:sp>
      <p:sp>
        <p:nvSpPr>
          <p:cNvPr id="4" name="Slide Number Placeholder 3"/>
          <p:cNvSpPr>
            <a:spLocks noGrp="1"/>
          </p:cNvSpPr>
          <p:nvPr>
            <p:ph type="sldNum" sz="quarter" idx="11"/>
          </p:nvPr>
        </p:nvSpPr>
        <p:spPr/>
        <p:txBody>
          <a:bodyPr/>
          <a:lstStyle/>
          <a:p>
            <a:fld id="{4876E036-5087-4C32-B4ED-6B863D69D19C}" type="slidenum">
              <a:rPr lang="en-GB" smtClean="0"/>
              <a:pPr/>
              <a:t>11</a:t>
            </a:fld>
            <a:endParaRPr lang="en-GB"/>
          </a:p>
        </p:txBody>
      </p:sp>
    </p:spTree>
    <p:extLst>
      <p:ext uri="{BB962C8B-B14F-4D97-AF65-F5344CB8AC3E}">
        <p14:creationId xmlns:p14="http://schemas.microsoft.com/office/powerpoint/2010/main" val="204366834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00"/>
                </a:solidFill>
                <a:latin typeface="Arial" pitchFamily="34" charset="0"/>
                <a:cs typeface="Arial" pitchFamily="34" charset="0"/>
              </a:rPr>
              <a:t>The problem is well recognized</a:t>
            </a:r>
            <a:endParaRPr lang="en-GB" dirty="0"/>
          </a:p>
        </p:txBody>
      </p:sp>
      <p:sp>
        <p:nvSpPr>
          <p:cNvPr id="3" name="Content Placeholder 2"/>
          <p:cNvSpPr>
            <a:spLocks noGrp="1"/>
          </p:cNvSpPr>
          <p:nvPr>
            <p:ph idx="1"/>
          </p:nvPr>
        </p:nvSpPr>
        <p:spPr/>
        <p:txBody>
          <a:bodyPr/>
          <a:lstStyle/>
          <a:p>
            <a:pPr marL="514350" indent="-514350">
              <a:spcBef>
                <a:spcPts val="1200"/>
              </a:spcBef>
              <a:buFont typeface="Book Antiqua" pitchFamily="18" charset="0"/>
              <a:buAutoNum type="arabicPeriod"/>
            </a:pPr>
            <a:r>
              <a:rPr lang="en-GB" dirty="0">
                <a:solidFill>
                  <a:srgbClr val="000000"/>
                </a:solidFill>
                <a:latin typeface="Arial" pitchFamily="34" charset="0"/>
                <a:cs typeface="Arial" pitchFamily="34" charset="0"/>
              </a:rPr>
              <a:t>The case for change needs to be made, primarily to the academic community</a:t>
            </a:r>
          </a:p>
          <a:p>
            <a:pPr marL="514350" indent="-514350">
              <a:spcBef>
                <a:spcPts val="1200"/>
              </a:spcBef>
              <a:buFont typeface="Book Antiqua" pitchFamily="18" charset="0"/>
              <a:buAutoNum type="arabicPeriod"/>
            </a:pPr>
            <a:r>
              <a:rPr lang="en-GB" dirty="0">
                <a:solidFill>
                  <a:srgbClr val="FF0000"/>
                </a:solidFill>
                <a:latin typeface="Arial" pitchFamily="34" charset="0"/>
                <a:cs typeface="Arial" pitchFamily="34" charset="0"/>
              </a:rPr>
              <a:t>Provide examples of good practice that are scalable and replicable</a:t>
            </a:r>
          </a:p>
          <a:p>
            <a:pPr marL="0" indent="0">
              <a:buNone/>
            </a:pPr>
            <a:endParaRPr lang="en-GB" dirty="0"/>
          </a:p>
        </p:txBody>
      </p:sp>
      <p:sp>
        <p:nvSpPr>
          <p:cNvPr id="4" name="Slide Number Placeholder 3"/>
          <p:cNvSpPr>
            <a:spLocks noGrp="1"/>
          </p:cNvSpPr>
          <p:nvPr>
            <p:ph type="sldNum" sz="quarter" idx="11"/>
          </p:nvPr>
        </p:nvSpPr>
        <p:spPr/>
        <p:txBody>
          <a:bodyPr/>
          <a:lstStyle/>
          <a:p>
            <a:fld id="{4876E036-5087-4C32-B4ED-6B863D69D19C}" type="slidenum">
              <a:rPr lang="en-GB" smtClean="0"/>
              <a:pPr/>
              <a:t>12</a:t>
            </a:fld>
            <a:endParaRPr lang="en-GB"/>
          </a:p>
        </p:txBody>
      </p:sp>
    </p:spTree>
    <p:extLst>
      <p:ext uri="{BB962C8B-B14F-4D97-AF65-F5344CB8AC3E}">
        <p14:creationId xmlns:p14="http://schemas.microsoft.com/office/powerpoint/2010/main" val="3046089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Scalable and replicable examples</a:t>
            </a:r>
            <a:endParaRPr lang="en-GB" dirty="0"/>
          </a:p>
        </p:txBody>
      </p:sp>
      <p:sp>
        <p:nvSpPr>
          <p:cNvPr id="3" name="Content Placeholder 2"/>
          <p:cNvSpPr>
            <a:spLocks noGrp="1"/>
          </p:cNvSpPr>
          <p:nvPr>
            <p:ph idx="1"/>
          </p:nvPr>
        </p:nvSpPr>
        <p:spPr/>
        <p:txBody>
          <a:bodyPr/>
          <a:lstStyle/>
          <a:p>
            <a:r>
              <a:rPr lang="en-GB" sz="2200" dirty="0" smtClean="0"/>
              <a:t>INDEX (Innovation Delivers Expansion) Voucher Scheme </a:t>
            </a:r>
            <a:endParaRPr lang="en-US" sz="2200" dirty="0" smtClean="0"/>
          </a:p>
          <a:p>
            <a:r>
              <a:rPr lang="en-US" sz="2200" dirty="0" err="1" smtClean="0"/>
              <a:t>Glendonbrook</a:t>
            </a:r>
            <a:r>
              <a:rPr lang="en-US" sz="2200" dirty="0" smtClean="0"/>
              <a:t> Centre for Enterprise Education</a:t>
            </a:r>
          </a:p>
          <a:p>
            <a:r>
              <a:rPr lang="en-US" sz="2200" dirty="0" smtClean="0"/>
              <a:t>Sheffield City Leadership </a:t>
            </a:r>
            <a:r>
              <a:rPr lang="en-US" sz="2200" dirty="0" err="1" smtClean="0"/>
              <a:t>Programme</a:t>
            </a:r>
            <a:endParaRPr lang="en-US" sz="2200" dirty="0" smtClean="0"/>
          </a:p>
          <a:p>
            <a:r>
              <a:rPr lang="en-GB" sz="2200" dirty="0" smtClean="0"/>
              <a:t>Finance for Growth: Impact of Private Equity</a:t>
            </a:r>
            <a:endParaRPr lang="en-US" sz="2200" dirty="0" smtClean="0"/>
          </a:p>
          <a:p>
            <a:r>
              <a:rPr lang="en-US" sz="2200" dirty="0" smtClean="0"/>
              <a:t>UKTI </a:t>
            </a:r>
            <a:r>
              <a:rPr lang="en-US" altLang="en-US" sz="2200" dirty="0" smtClean="0"/>
              <a:t>‘</a:t>
            </a:r>
            <a:r>
              <a:rPr lang="en-US" sz="2200" dirty="0" smtClean="0"/>
              <a:t>mini MBA for Exporting</a:t>
            </a:r>
            <a:r>
              <a:rPr lang="en-US" altLang="en-US" sz="2200" dirty="0" smtClean="0"/>
              <a:t>’</a:t>
            </a:r>
            <a:endParaRPr lang="en-US" sz="2200" dirty="0" smtClean="0"/>
          </a:p>
        </p:txBody>
      </p:sp>
      <p:sp>
        <p:nvSpPr>
          <p:cNvPr id="4" name="Slide Number Placeholder 3"/>
          <p:cNvSpPr>
            <a:spLocks noGrp="1"/>
          </p:cNvSpPr>
          <p:nvPr>
            <p:ph type="sldNum" sz="quarter" idx="11"/>
          </p:nvPr>
        </p:nvSpPr>
        <p:spPr/>
        <p:txBody>
          <a:bodyPr/>
          <a:lstStyle/>
          <a:p>
            <a:fld id="{4876E036-5087-4C32-B4ED-6B863D69D19C}" type="slidenum">
              <a:rPr lang="en-GB" smtClean="0"/>
              <a:pPr/>
              <a:t>13</a:t>
            </a:fld>
            <a:endParaRPr lang="en-GB"/>
          </a:p>
        </p:txBody>
      </p:sp>
    </p:spTree>
    <p:extLst>
      <p:ext uri="{BB962C8B-B14F-4D97-AF65-F5344CB8AC3E}">
        <p14:creationId xmlns:p14="http://schemas.microsoft.com/office/powerpoint/2010/main" val="5342449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00"/>
                </a:solidFill>
                <a:latin typeface="Arial" pitchFamily="34" charset="0"/>
                <a:cs typeface="Arial" pitchFamily="34" charset="0"/>
              </a:rPr>
              <a:t>The problem is well recognized</a:t>
            </a:r>
            <a:endParaRPr lang="en-GB" dirty="0"/>
          </a:p>
        </p:txBody>
      </p:sp>
      <p:sp>
        <p:nvSpPr>
          <p:cNvPr id="3" name="Content Placeholder 2"/>
          <p:cNvSpPr>
            <a:spLocks noGrp="1"/>
          </p:cNvSpPr>
          <p:nvPr>
            <p:ph idx="1"/>
          </p:nvPr>
        </p:nvSpPr>
        <p:spPr/>
        <p:txBody>
          <a:bodyPr/>
          <a:lstStyle/>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The case for change needs to be made, primarily to the academic community</a:t>
            </a:r>
          </a:p>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Provide examples of good practice that are scalable and replicable</a:t>
            </a:r>
          </a:p>
          <a:p>
            <a:pPr marL="514350" indent="-514350">
              <a:spcBef>
                <a:spcPts val="1200"/>
              </a:spcBef>
              <a:buFont typeface="Book Antiqua" pitchFamily="18" charset="0"/>
              <a:buAutoNum type="arabicPeriod"/>
            </a:pPr>
            <a:r>
              <a:rPr lang="en-GB" sz="2200" dirty="0">
                <a:solidFill>
                  <a:srgbClr val="FF0000"/>
                </a:solidFill>
                <a:latin typeface="Arial" pitchFamily="34" charset="0"/>
                <a:cs typeface="Arial" pitchFamily="34" charset="0"/>
              </a:rPr>
              <a:t>Refocus on innovation in pedagogy</a:t>
            </a:r>
          </a:p>
        </p:txBody>
      </p:sp>
      <p:sp>
        <p:nvSpPr>
          <p:cNvPr id="4" name="Slide Number Placeholder 3"/>
          <p:cNvSpPr>
            <a:spLocks noGrp="1"/>
          </p:cNvSpPr>
          <p:nvPr>
            <p:ph type="sldNum" sz="quarter" idx="11"/>
          </p:nvPr>
        </p:nvSpPr>
        <p:spPr/>
        <p:txBody>
          <a:bodyPr/>
          <a:lstStyle/>
          <a:p>
            <a:fld id="{4876E036-5087-4C32-B4ED-6B863D69D19C}" type="slidenum">
              <a:rPr lang="en-GB" smtClean="0"/>
              <a:pPr/>
              <a:t>14</a:t>
            </a:fld>
            <a:endParaRPr lang="en-GB"/>
          </a:p>
        </p:txBody>
      </p:sp>
    </p:spTree>
    <p:extLst>
      <p:ext uri="{BB962C8B-B14F-4D97-AF65-F5344CB8AC3E}">
        <p14:creationId xmlns:p14="http://schemas.microsoft.com/office/powerpoint/2010/main" val="31862980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Innovation in pedagogy</a:t>
            </a:r>
            <a:endParaRPr lang="en-GB" dirty="0"/>
          </a:p>
        </p:txBody>
      </p:sp>
      <p:sp>
        <p:nvSpPr>
          <p:cNvPr id="3" name="Content Placeholder 2"/>
          <p:cNvSpPr>
            <a:spLocks noGrp="1"/>
          </p:cNvSpPr>
          <p:nvPr>
            <p:ph idx="1"/>
          </p:nvPr>
        </p:nvSpPr>
        <p:spPr/>
        <p:txBody>
          <a:bodyPr/>
          <a:lstStyle/>
          <a:p>
            <a:r>
              <a:rPr lang="en-US" sz="2200" dirty="0" smtClean="0"/>
              <a:t>Investment of time and funds in </a:t>
            </a:r>
            <a:r>
              <a:rPr lang="en-US" sz="2200" dirty="0" err="1" smtClean="0"/>
              <a:t>pedegogy</a:t>
            </a:r>
            <a:endParaRPr lang="en-US" sz="2200" dirty="0" smtClean="0"/>
          </a:p>
          <a:p>
            <a:r>
              <a:rPr lang="en-US" sz="2200" dirty="0" smtClean="0"/>
              <a:t>Flexibility in timing and format – </a:t>
            </a:r>
            <a:r>
              <a:rPr lang="en-US" altLang="en-US" sz="2200" dirty="0" smtClean="0"/>
              <a:t>“</a:t>
            </a:r>
            <a:r>
              <a:rPr lang="en-US" sz="2200" dirty="0" smtClean="0"/>
              <a:t>Any time, any place</a:t>
            </a:r>
            <a:r>
              <a:rPr lang="en-US" altLang="en-US" sz="2200" dirty="0" smtClean="0"/>
              <a:t>”</a:t>
            </a:r>
            <a:endParaRPr lang="en-US" sz="2200" dirty="0" smtClean="0"/>
          </a:p>
          <a:p>
            <a:r>
              <a:rPr lang="en-US" sz="2200" dirty="0" smtClean="0"/>
              <a:t>Integration of technology:</a:t>
            </a:r>
          </a:p>
          <a:p>
            <a:pPr lvl="2"/>
            <a:r>
              <a:rPr lang="en-US" sz="2200" dirty="0" smtClean="0"/>
              <a:t>Open access content (</a:t>
            </a:r>
            <a:r>
              <a:rPr lang="en-US" sz="2200" dirty="0" err="1" smtClean="0"/>
              <a:t>Moocs</a:t>
            </a:r>
            <a:r>
              <a:rPr lang="en-US" sz="2200" dirty="0" smtClean="0"/>
              <a:t>)</a:t>
            </a:r>
          </a:p>
          <a:p>
            <a:pPr lvl="2"/>
            <a:r>
              <a:rPr lang="en-US" sz="2200" dirty="0" smtClean="0"/>
              <a:t>Social media platforms</a:t>
            </a:r>
          </a:p>
          <a:p>
            <a:r>
              <a:rPr lang="en-US" sz="2200" dirty="0" smtClean="0"/>
              <a:t>Integration of work-based learning opportunities</a:t>
            </a:r>
          </a:p>
          <a:p>
            <a:r>
              <a:rPr lang="en-US" sz="2200" dirty="0" smtClean="0"/>
              <a:t>Cross-disciplinary </a:t>
            </a:r>
            <a:r>
              <a:rPr lang="en-US" sz="2200" dirty="0" err="1" smtClean="0"/>
              <a:t>programmes</a:t>
            </a:r>
            <a:endParaRPr lang="en-US" sz="2200" dirty="0" smtClean="0"/>
          </a:p>
        </p:txBody>
      </p:sp>
      <p:sp>
        <p:nvSpPr>
          <p:cNvPr id="4" name="Slide Number Placeholder 3"/>
          <p:cNvSpPr>
            <a:spLocks noGrp="1"/>
          </p:cNvSpPr>
          <p:nvPr>
            <p:ph type="sldNum" sz="quarter" idx="11"/>
          </p:nvPr>
        </p:nvSpPr>
        <p:spPr/>
        <p:txBody>
          <a:bodyPr/>
          <a:lstStyle/>
          <a:p>
            <a:fld id="{4876E036-5087-4C32-B4ED-6B863D69D19C}" type="slidenum">
              <a:rPr lang="en-GB" smtClean="0"/>
              <a:pPr/>
              <a:t>15</a:t>
            </a:fld>
            <a:endParaRPr lang="en-GB"/>
          </a:p>
        </p:txBody>
      </p:sp>
    </p:spTree>
    <p:extLst>
      <p:ext uri="{BB962C8B-B14F-4D97-AF65-F5344CB8AC3E}">
        <p14:creationId xmlns:p14="http://schemas.microsoft.com/office/powerpoint/2010/main" val="427024765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00"/>
                </a:solidFill>
                <a:latin typeface="Arial" pitchFamily="34" charset="0"/>
                <a:cs typeface="Arial" pitchFamily="34" charset="0"/>
              </a:rPr>
              <a:t>The problem is well recognized</a:t>
            </a:r>
            <a:endParaRPr lang="en-GB" dirty="0"/>
          </a:p>
        </p:txBody>
      </p:sp>
      <p:sp>
        <p:nvSpPr>
          <p:cNvPr id="3" name="Content Placeholder 2"/>
          <p:cNvSpPr>
            <a:spLocks noGrp="1"/>
          </p:cNvSpPr>
          <p:nvPr>
            <p:ph idx="1"/>
          </p:nvPr>
        </p:nvSpPr>
        <p:spPr/>
        <p:txBody>
          <a:bodyPr/>
          <a:lstStyle/>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The case for change needs to be made, primarily to the academic community</a:t>
            </a:r>
          </a:p>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Provide examples of good practice that are scalable and replicable</a:t>
            </a:r>
          </a:p>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Refocus on innovation in pedagogy</a:t>
            </a:r>
          </a:p>
          <a:p>
            <a:pPr marL="514350" indent="-514350">
              <a:spcBef>
                <a:spcPts val="1200"/>
              </a:spcBef>
              <a:buFont typeface="Book Antiqua" pitchFamily="18" charset="0"/>
              <a:buAutoNum type="arabicPeriod"/>
            </a:pPr>
            <a:r>
              <a:rPr lang="en-GB" sz="2200" dirty="0">
                <a:solidFill>
                  <a:srgbClr val="FF0000"/>
                </a:solidFill>
                <a:latin typeface="Arial" pitchFamily="34" charset="0"/>
                <a:cs typeface="Arial" pitchFamily="34" charset="0"/>
              </a:rPr>
              <a:t>Change systems of reward to support innovation and engagement – for institution and </a:t>
            </a:r>
            <a:r>
              <a:rPr lang="en-GB" sz="2200" dirty="0" smtClean="0">
                <a:solidFill>
                  <a:srgbClr val="FF0000"/>
                </a:solidFill>
                <a:latin typeface="Arial" pitchFamily="34" charset="0"/>
                <a:cs typeface="Arial" pitchFamily="34" charset="0"/>
              </a:rPr>
              <a:t>individual</a:t>
            </a:r>
            <a:endParaRPr lang="en-GB" sz="220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1"/>
          </p:nvPr>
        </p:nvSpPr>
        <p:spPr/>
        <p:txBody>
          <a:bodyPr/>
          <a:lstStyle/>
          <a:p>
            <a:fld id="{4876E036-5087-4C32-B4ED-6B863D69D19C}" type="slidenum">
              <a:rPr lang="en-GB" smtClean="0"/>
              <a:pPr/>
              <a:t>16</a:t>
            </a:fld>
            <a:endParaRPr lang="en-GB"/>
          </a:p>
        </p:txBody>
      </p:sp>
    </p:spTree>
    <p:extLst>
      <p:ext uri="{BB962C8B-B14F-4D97-AF65-F5344CB8AC3E}">
        <p14:creationId xmlns:p14="http://schemas.microsoft.com/office/powerpoint/2010/main" val="11841796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Reward and recognition systems</a:t>
            </a:r>
            <a:endParaRPr lang="en-GB" dirty="0"/>
          </a:p>
        </p:txBody>
      </p:sp>
      <p:sp>
        <p:nvSpPr>
          <p:cNvPr id="3" name="Content Placeholder 2"/>
          <p:cNvSpPr>
            <a:spLocks noGrp="1"/>
          </p:cNvSpPr>
          <p:nvPr>
            <p:ph idx="1"/>
          </p:nvPr>
        </p:nvSpPr>
        <p:spPr/>
        <p:txBody>
          <a:bodyPr/>
          <a:lstStyle/>
          <a:p>
            <a:r>
              <a:rPr lang="en-US" sz="2200" dirty="0" smtClean="0"/>
              <a:t>League tables:</a:t>
            </a:r>
          </a:p>
          <a:p>
            <a:pPr lvl="2"/>
            <a:r>
              <a:rPr lang="en-US" sz="2200" dirty="0" smtClean="0"/>
              <a:t>Generic (THE/QS) and specific (Beyond Grey Pinstripes)</a:t>
            </a:r>
          </a:p>
          <a:p>
            <a:pPr lvl="2"/>
            <a:r>
              <a:rPr lang="en-US" sz="2200" dirty="0" smtClean="0"/>
              <a:t>McKinsey – measure graduate employment as well as T &amp; R</a:t>
            </a:r>
          </a:p>
          <a:p>
            <a:r>
              <a:rPr lang="en-US" sz="2200" dirty="0" smtClean="0"/>
              <a:t>Accreditation drivers – institutional isomorphism?</a:t>
            </a:r>
          </a:p>
          <a:p>
            <a:r>
              <a:rPr lang="en-US" sz="2200" dirty="0" smtClean="0"/>
              <a:t>Assessing research - RAE to REF = Impact</a:t>
            </a:r>
          </a:p>
          <a:p>
            <a:r>
              <a:rPr lang="en-US" sz="2200" dirty="0" smtClean="0"/>
              <a:t>International </a:t>
            </a:r>
            <a:r>
              <a:rPr lang="en-US" sz="2200" dirty="0" err="1" smtClean="0"/>
              <a:t>labour</a:t>
            </a:r>
            <a:r>
              <a:rPr lang="en-US" sz="2200" dirty="0" smtClean="0"/>
              <a:t> market standards</a:t>
            </a:r>
          </a:p>
          <a:p>
            <a:r>
              <a:rPr lang="en-US" sz="2200" dirty="0" smtClean="0"/>
              <a:t>Internal promotion criteria</a:t>
            </a:r>
          </a:p>
        </p:txBody>
      </p:sp>
      <p:sp>
        <p:nvSpPr>
          <p:cNvPr id="4" name="Slide Number Placeholder 3"/>
          <p:cNvSpPr>
            <a:spLocks noGrp="1"/>
          </p:cNvSpPr>
          <p:nvPr>
            <p:ph type="sldNum" sz="quarter" idx="11"/>
          </p:nvPr>
        </p:nvSpPr>
        <p:spPr/>
        <p:txBody>
          <a:bodyPr/>
          <a:lstStyle/>
          <a:p>
            <a:fld id="{4876E036-5087-4C32-B4ED-6B863D69D19C}" type="slidenum">
              <a:rPr lang="en-GB" smtClean="0"/>
              <a:pPr/>
              <a:t>17</a:t>
            </a:fld>
            <a:endParaRPr lang="en-GB"/>
          </a:p>
        </p:txBody>
      </p:sp>
    </p:spTree>
    <p:extLst>
      <p:ext uri="{BB962C8B-B14F-4D97-AF65-F5344CB8AC3E}">
        <p14:creationId xmlns:p14="http://schemas.microsoft.com/office/powerpoint/2010/main" val="392410258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00"/>
                </a:solidFill>
                <a:latin typeface="Arial" pitchFamily="34" charset="0"/>
                <a:cs typeface="Arial" pitchFamily="34" charset="0"/>
              </a:rPr>
              <a:t>The problem is well recognized</a:t>
            </a:r>
            <a:endParaRPr lang="en-GB" dirty="0"/>
          </a:p>
        </p:txBody>
      </p:sp>
      <p:sp>
        <p:nvSpPr>
          <p:cNvPr id="3" name="Content Placeholder 2"/>
          <p:cNvSpPr>
            <a:spLocks noGrp="1"/>
          </p:cNvSpPr>
          <p:nvPr>
            <p:ph idx="1"/>
          </p:nvPr>
        </p:nvSpPr>
        <p:spPr/>
        <p:txBody>
          <a:bodyPr/>
          <a:lstStyle/>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The case for change needs to be made, primarily to the academic community</a:t>
            </a:r>
          </a:p>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Provide examples of good practice that are scalable and replicable</a:t>
            </a:r>
          </a:p>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Refocus on innovation in pedagogy</a:t>
            </a:r>
          </a:p>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Change systems of reward to support innovation and engagement – for institution and individual</a:t>
            </a:r>
          </a:p>
          <a:p>
            <a:pPr marL="514350" indent="-514350">
              <a:spcBef>
                <a:spcPts val="1200"/>
              </a:spcBef>
              <a:buFont typeface="Book Antiqua" pitchFamily="18" charset="0"/>
              <a:buAutoNum type="arabicPeriod"/>
            </a:pPr>
            <a:r>
              <a:rPr lang="en-GB" sz="2200" dirty="0">
                <a:solidFill>
                  <a:srgbClr val="FF0000"/>
                </a:solidFill>
                <a:latin typeface="Arial" pitchFamily="34" charset="0"/>
                <a:cs typeface="Arial" pitchFamily="34" charset="0"/>
              </a:rPr>
              <a:t>Clarify the value of more differentiation by </a:t>
            </a:r>
            <a:r>
              <a:rPr lang="en-GB" sz="2200" dirty="0" smtClean="0">
                <a:solidFill>
                  <a:srgbClr val="FF0000"/>
                </a:solidFill>
                <a:latin typeface="Arial" pitchFamily="34" charset="0"/>
                <a:cs typeface="Arial" pitchFamily="34" charset="0"/>
              </a:rPr>
              <a:t>schools</a:t>
            </a:r>
            <a:endParaRPr lang="en-GB" sz="2200" dirty="0">
              <a:solidFill>
                <a:srgbClr val="FF0000"/>
              </a:solidFill>
              <a:latin typeface="Arial" pitchFamily="34" charset="0"/>
              <a:cs typeface="Arial" pitchFamily="34" charset="0"/>
            </a:endParaRPr>
          </a:p>
        </p:txBody>
      </p:sp>
      <p:sp>
        <p:nvSpPr>
          <p:cNvPr id="4" name="Slide Number Placeholder 3"/>
          <p:cNvSpPr>
            <a:spLocks noGrp="1"/>
          </p:cNvSpPr>
          <p:nvPr>
            <p:ph type="sldNum" sz="quarter" idx="11"/>
          </p:nvPr>
        </p:nvSpPr>
        <p:spPr/>
        <p:txBody>
          <a:bodyPr/>
          <a:lstStyle/>
          <a:p>
            <a:fld id="{4876E036-5087-4C32-B4ED-6B863D69D19C}" type="slidenum">
              <a:rPr lang="en-GB" smtClean="0"/>
              <a:pPr/>
              <a:t>18</a:t>
            </a:fld>
            <a:endParaRPr lang="en-GB"/>
          </a:p>
        </p:txBody>
      </p:sp>
    </p:spTree>
    <p:extLst>
      <p:ext uri="{BB962C8B-B14F-4D97-AF65-F5344CB8AC3E}">
        <p14:creationId xmlns:p14="http://schemas.microsoft.com/office/powerpoint/2010/main" val="79993552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00"/>
                </a:solidFill>
                <a:latin typeface="Arial" pitchFamily="34" charset="0"/>
                <a:cs typeface="Arial" pitchFamily="34" charset="0"/>
              </a:rPr>
              <a:t>Institutional differentiation</a:t>
            </a:r>
            <a:endParaRPr lang="en-GB" dirty="0"/>
          </a:p>
        </p:txBody>
      </p:sp>
      <p:sp>
        <p:nvSpPr>
          <p:cNvPr id="3" name="Content Placeholder 2"/>
          <p:cNvSpPr>
            <a:spLocks noGrp="1"/>
          </p:cNvSpPr>
          <p:nvPr>
            <p:ph idx="1"/>
          </p:nvPr>
        </p:nvSpPr>
        <p:spPr/>
        <p:txBody>
          <a:bodyPr/>
          <a:lstStyle/>
          <a:p>
            <a:pPr>
              <a:spcBef>
                <a:spcPts val="1925"/>
              </a:spcBef>
            </a:pPr>
            <a:r>
              <a:rPr lang="en-GB" sz="2200" dirty="0">
                <a:solidFill>
                  <a:srgbClr val="000000"/>
                </a:solidFill>
              </a:rPr>
              <a:t>More local engagement or more international?</a:t>
            </a:r>
          </a:p>
          <a:p>
            <a:pPr>
              <a:spcBef>
                <a:spcPts val="1925"/>
              </a:spcBef>
            </a:pPr>
            <a:r>
              <a:rPr lang="en-GB" sz="2200" dirty="0">
                <a:solidFill>
                  <a:srgbClr val="000000"/>
                </a:solidFill>
              </a:rPr>
              <a:t>Closer to other faculties or more distant?</a:t>
            </a:r>
          </a:p>
          <a:p>
            <a:pPr>
              <a:spcBef>
                <a:spcPts val="1925"/>
              </a:spcBef>
            </a:pPr>
            <a:r>
              <a:rPr lang="en-GB" sz="2200" dirty="0">
                <a:solidFill>
                  <a:srgbClr val="000000"/>
                </a:solidFill>
              </a:rPr>
              <a:t>Research, teaching or engagement tilt?</a:t>
            </a:r>
          </a:p>
          <a:p>
            <a:pPr>
              <a:spcBef>
                <a:spcPts val="1925"/>
              </a:spcBef>
            </a:pPr>
            <a:r>
              <a:rPr lang="en-GB" sz="2200" dirty="0">
                <a:solidFill>
                  <a:srgbClr val="000000"/>
                </a:solidFill>
              </a:rPr>
              <a:t>Emphasis on an industry or an issue?</a:t>
            </a:r>
          </a:p>
        </p:txBody>
      </p:sp>
      <p:sp>
        <p:nvSpPr>
          <p:cNvPr id="4" name="Slide Number Placeholder 3"/>
          <p:cNvSpPr>
            <a:spLocks noGrp="1"/>
          </p:cNvSpPr>
          <p:nvPr>
            <p:ph type="sldNum" sz="quarter" idx="11"/>
          </p:nvPr>
        </p:nvSpPr>
        <p:spPr/>
        <p:txBody>
          <a:bodyPr/>
          <a:lstStyle/>
          <a:p>
            <a:fld id="{4876E036-5087-4C32-B4ED-6B863D69D19C}" type="slidenum">
              <a:rPr lang="en-GB" smtClean="0"/>
              <a:pPr/>
              <a:t>19</a:t>
            </a:fld>
            <a:endParaRPr lang="en-GB"/>
          </a:p>
        </p:txBody>
      </p:sp>
    </p:spTree>
    <p:extLst>
      <p:ext uri="{BB962C8B-B14F-4D97-AF65-F5344CB8AC3E}">
        <p14:creationId xmlns:p14="http://schemas.microsoft.com/office/powerpoint/2010/main" val="29138203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ABS Innovation Task </a:t>
            </a:r>
            <a:r>
              <a:rPr lang="en-US" dirty="0" smtClean="0">
                <a:solidFill>
                  <a:srgbClr val="000000"/>
                </a:solidFill>
              </a:rPr>
              <a:t>Force</a:t>
            </a:r>
            <a:endParaRPr lang="en-GB" dirty="0"/>
          </a:p>
        </p:txBody>
      </p:sp>
      <p:sp>
        <p:nvSpPr>
          <p:cNvPr id="3" name="Content Placeholder 2"/>
          <p:cNvSpPr>
            <a:spLocks noGrp="1"/>
          </p:cNvSpPr>
          <p:nvPr>
            <p:ph idx="1"/>
          </p:nvPr>
        </p:nvSpPr>
        <p:spPr>
          <a:xfrm>
            <a:off x="395536" y="1340768"/>
            <a:ext cx="7848600" cy="4800600"/>
          </a:xfrm>
        </p:spPr>
        <p:txBody>
          <a:bodyPr/>
          <a:lstStyle/>
          <a:p>
            <a:pPr>
              <a:lnSpc>
                <a:spcPct val="80000"/>
              </a:lnSpc>
            </a:pPr>
            <a:r>
              <a:rPr lang="en-US" sz="2200" dirty="0">
                <a:solidFill>
                  <a:srgbClr val="000000"/>
                </a:solidFill>
              </a:rPr>
              <a:t>Purpose of the Task Force is to:</a:t>
            </a:r>
          </a:p>
          <a:p>
            <a:pPr lvl="2">
              <a:lnSpc>
                <a:spcPct val="80000"/>
              </a:lnSpc>
            </a:pPr>
            <a:r>
              <a:rPr lang="en-US" sz="2200" dirty="0">
                <a:solidFill>
                  <a:srgbClr val="000000"/>
                </a:solidFill>
              </a:rPr>
              <a:t>provide evidence of how business schools can support the government</a:t>
            </a:r>
            <a:r>
              <a:rPr lang="en-US" altLang="en-US" sz="2200" dirty="0">
                <a:solidFill>
                  <a:srgbClr val="000000"/>
                </a:solidFill>
              </a:rPr>
              <a:t>’</a:t>
            </a:r>
            <a:r>
              <a:rPr lang="en-US" sz="2200" dirty="0">
                <a:solidFill>
                  <a:srgbClr val="000000"/>
                </a:solidFill>
              </a:rPr>
              <a:t>s innovation and growth strategy </a:t>
            </a:r>
          </a:p>
          <a:p>
            <a:pPr lvl="2">
              <a:lnSpc>
                <a:spcPct val="80000"/>
              </a:lnSpc>
            </a:pPr>
            <a:r>
              <a:rPr lang="en-US" sz="2200" dirty="0">
                <a:solidFill>
                  <a:srgbClr val="000000"/>
                </a:solidFill>
              </a:rPr>
              <a:t>identify gaps in business school capability and policy barriers to schools supporting innovation and growth</a:t>
            </a:r>
          </a:p>
          <a:p>
            <a:pPr lvl="2">
              <a:lnSpc>
                <a:spcPct val="80000"/>
              </a:lnSpc>
            </a:pPr>
            <a:r>
              <a:rPr lang="en-US" sz="2200" dirty="0">
                <a:solidFill>
                  <a:srgbClr val="000000"/>
                </a:solidFill>
              </a:rPr>
              <a:t>raise profile of business school community in policy circles and position as a </a:t>
            </a:r>
            <a:r>
              <a:rPr lang="en-US" altLang="en-US" sz="2200" dirty="0">
                <a:solidFill>
                  <a:srgbClr val="000000"/>
                </a:solidFill>
              </a:rPr>
              <a:t>‘</a:t>
            </a:r>
            <a:r>
              <a:rPr lang="en-US" sz="2200" dirty="0">
                <a:solidFill>
                  <a:srgbClr val="000000"/>
                </a:solidFill>
              </a:rPr>
              <a:t>strategic subject</a:t>
            </a:r>
            <a:r>
              <a:rPr lang="en-US" altLang="en-US" sz="2200" dirty="0">
                <a:solidFill>
                  <a:srgbClr val="000000"/>
                </a:solidFill>
              </a:rPr>
              <a:t>’</a:t>
            </a:r>
            <a:endParaRPr lang="en-US" sz="2200" dirty="0">
              <a:solidFill>
                <a:srgbClr val="000000"/>
              </a:solidFill>
            </a:endParaRPr>
          </a:p>
          <a:p>
            <a:pPr>
              <a:lnSpc>
                <a:spcPct val="80000"/>
              </a:lnSpc>
            </a:pPr>
            <a:r>
              <a:rPr lang="en-US" sz="2200" dirty="0">
                <a:solidFill>
                  <a:srgbClr val="000000"/>
                </a:solidFill>
              </a:rPr>
              <a:t> Task Force is co-chaired by:</a:t>
            </a:r>
          </a:p>
          <a:p>
            <a:pPr lvl="2">
              <a:lnSpc>
                <a:spcPct val="80000"/>
              </a:lnSpc>
            </a:pPr>
            <a:r>
              <a:rPr lang="en-US" sz="2200" dirty="0">
                <a:solidFill>
                  <a:srgbClr val="000000"/>
                </a:solidFill>
              </a:rPr>
              <a:t>Richard Rawlinson, Vice President, Booz &amp; Company, London</a:t>
            </a:r>
          </a:p>
          <a:p>
            <a:pPr lvl="2">
              <a:lnSpc>
                <a:spcPct val="80000"/>
              </a:lnSpc>
            </a:pPr>
            <a:r>
              <a:rPr lang="en-US" sz="2200" dirty="0">
                <a:solidFill>
                  <a:srgbClr val="000000"/>
                </a:solidFill>
              </a:rPr>
              <a:t>Prof. Richard Thorpe, Pro-Dean for Research, Leeds University Business </a:t>
            </a:r>
            <a:r>
              <a:rPr lang="en-US" sz="2200" dirty="0" smtClean="0">
                <a:solidFill>
                  <a:srgbClr val="000000"/>
                </a:solidFill>
              </a:rPr>
              <a:t>School</a:t>
            </a:r>
            <a:endParaRPr lang="en-GB" sz="2200" dirty="0" smtClean="0"/>
          </a:p>
        </p:txBody>
      </p:sp>
      <p:sp>
        <p:nvSpPr>
          <p:cNvPr id="4" name="Slide Number Placeholder 3"/>
          <p:cNvSpPr>
            <a:spLocks noGrp="1"/>
          </p:cNvSpPr>
          <p:nvPr>
            <p:ph type="sldNum" sz="quarter" idx="11"/>
          </p:nvPr>
        </p:nvSpPr>
        <p:spPr/>
        <p:txBody>
          <a:bodyPr/>
          <a:lstStyle/>
          <a:p>
            <a:fld id="{4876E036-5087-4C32-B4ED-6B863D69D19C}" type="slidenum">
              <a:rPr lang="en-GB" smtClean="0"/>
              <a:pPr/>
              <a:t>2</a:t>
            </a:fld>
            <a:endParaRPr lang="en-GB"/>
          </a:p>
        </p:txBody>
      </p:sp>
    </p:spTree>
    <p:extLst>
      <p:ext uri="{BB962C8B-B14F-4D97-AF65-F5344CB8AC3E}">
        <p14:creationId xmlns:p14="http://schemas.microsoft.com/office/powerpoint/2010/main" val="22107195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00"/>
                </a:solidFill>
                <a:latin typeface="Arial" pitchFamily="34" charset="0"/>
                <a:cs typeface="Arial" pitchFamily="34" charset="0"/>
              </a:rPr>
              <a:t>The problem is well recognized</a:t>
            </a:r>
            <a:endParaRPr lang="en-GB" dirty="0"/>
          </a:p>
        </p:txBody>
      </p:sp>
      <p:sp>
        <p:nvSpPr>
          <p:cNvPr id="3" name="Content Placeholder 2"/>
          <p:cNvSpPr>
            <a:spLocks noGrp="1"/>
          </p:cNvSpPr>
          <p:nvPr>
            <p:ph idx="1"/>
          </p:nvPr>
        </p:nvSpPr>
        <p:spPr/>
        <p:txBody>
          <a:bodyPr/>
          <a:lstStyle/>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The case for change needs to be made, primarily to the academic community</a:t>
            </a:r>
          </a:p>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Provide examples of good practice that are scalable and replicable</a:t>
            </a:r>
          </a:p>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Refocus on innovation in pedagogy</a:t>
            </a:r>
          </a:p>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Change systems of reward to support innovation and engagement – for institution and individual</a:t>
            </a:r>
          </a:p>
          <a:p>
            <a:pPr marL="514350" indent="-514350">
              <a:spcBef>
                <a:spcPts val="1200"/>
              </a:spcBef>
              <a:buFont typeface="Book Antiqua" pitchFamily="18" charset="0"/>
              <a:buAutoNum type="arabicPeriod"/>
            </a:pPr>
            <a:r>
              <a:rPr lang="en-GB" sz="2200" dirty="0">
                <a:solidFill>
                  <a:srgbClr val="000000"/>
                </a:solidFill>
                <a:latin typeface="Arial" pitchFamily="34" charset="0"/>
                <a:cs typeface="Arial" pitchFamily="34" charset="0"/>
              </a:rPr>
              <a:t>Clarify the value of more differentiation by schools</a:t>
            </a:r>
          </a:p>
          <a:p>
            <a:pPr marL="514350" indent="-514350">
              <a:spcBef>
                <a:spcPts val="1200"/>
              </a:spcBef>
              <a:buFont typeface="Book Antiqua" pitchFamily="18" charset="0"/>
              <a:buAutoNum type="arabicPeriod"/>
            </a:pPr>
            <a:r>
              <a:rPr lang="en-GB" sz="2200" dirty="0">
                <a:solidFill>
                  <a:srgbClr val="FF0000"/>
                </a:solidFill>
                <a:latin typeface="Arial" pitchFamily="34" charset="0"/>
                <a:cs typeface="Arial" pitchFamily="34" charset="0"/>
              </a:rPr>
              <a:t>Identify what could change in businesses and what government can do to help </a:t>
            </a:r>
          </a:p>
        </p:txBody>
      </p:sp>
      <p:sp>
        <p:nvSpPr>
          <p:cNvPr id="4" name="Slide Number Placeholder 3"/>
          <p:cNvSpPr>
            <a:spLocks noGrp="1"/>
          </p:cNvSpPr>
          <p:nvPr>
            <p:ph type="sldNum" sz="quarter" idx="11"/>
          </p:nvPr>
        </p:nvSpPr>
        <p:spPr/>
        <p:txBody>
          <a:bodyPr/>
          <a:lstStyle/>
          <a:p>
            <a:fld id="{4876E036-5087-4C32-B4ED-6B863D69D19C}" type="slidenum">
              <a:rPr lang="en-GB" smtClean="0"/>
              <a:pPr/>
              <a:t>20</a:t>
            </a:fld>
            <a:endParaRPr lang="en-GB"/>
          </a:p>
        </p:txBody>
      </p:sp>
    </p:spTree>
    <p:extLst>
      <p:ext uri="{BB962C8B-B14F-4D97-AF65-F5344CB8AC3E}">
        <p14:creationId xmlns:p14="http://schemas.microsoft.com/office/powerpoint/2010/main" val="22298182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00"/>
                </a:solidFill>
                <a:latin typeface="Arial" charset="0"/>
                <a:cs typeface="Arial" charset="0"/>
              </a:rPr>
              <a:t>Issues around research engagement with businesses</a:t>
            </a:r>
            <a:endParaRPr lang="en-GB" dirty="0"/>
          </a:p>
        </p:txBody>
      </p:sp>
      <p:sp>
        <p:nvSpPr>
          <p:cNvPr id="3" name="Content Placeholder 2"/>
          <p:cNvSpPr>
            <a:spLocks noGrp="1"/>
          </p:cNvSpPr>
          <p:nvPr>
            <p:ph idx="1"/>
          </p:nvPr>
        </p:nvSpPr>
        <p:spPr/>
        <p:txBody>
          <a:bodyPr/>
          <a:lstStyle/>
          <a:p>
            <a:pPr marL="360363" indent="-360363"/>
            <a:r>
              <a:rPr lang="en-GB" sz="2200" dirty="0">
                <a:solidFill>
                  <a:srgbClr val="000000"/>
                </a:solidFill>
                <a:latin typeface="Arial" pitchFamily="34" charset="0"/>
                <a:cs typeface="Arial" pitchFamily="34" charset="0"/>
              </a:rPr>
              <a:t>Value of continuity, longevity and institutional engagement.  Connection  to particular industries</a:t>
            </a:r>
          </a:p>
          <a:p>
            <a:pPr marL="360363" indent="-360363"/>
            <a:r>
              <a:rPr lang="en-GB" sz="2200" dirty="0">
                <a:solidFill>
                  <a:srgbClr val="000000"/>
                </a:solidFill>
                <a:latin typeface="Arial" pitchFamily="34" charset="0"/>
                <a:cs typeface="Arial" pitchFamily="34" charset="0"/>
              </a:rPr>
              <a:t>The 4* journals criteria and the REF framework</a:t>
            </a:r>
          </a:p>
          <a:p>
            <a:pPr marL="360363" indent="-360363"/>
            <a:r>
              <a:rPr lang="en-GB" sz="2200" dirty="0">
                <a:solidFill>
                  <a:srgbClr val="000000"/>
                </a:solidFill>
                <a:latin typeface="Arial" pitchFamily="34" charset="0"/>
                <a:cs typeface="Arial" pitchFamily="34" charset="0"/>
              </a:rPr>
              <a:t>Research dissemination as a distinct problem</a:t>
            </a:r>
          </a:p>
          <a:p>
            <a:pPr marL="360363" indent="-360363"/>
            <a:r>
              <a:rPr lang="en-GB" sz="2200" dirty="0">
                <a:solidFill>
                  <a:srgbClr val="000000"/>
                </a:solidFill>
                <a:latin typeface="Arial" pitchFamily="34" charset="0"/>
                <a:cs typeface="Arial" pitchFamily="34" charset="0"/>
              </a:rPr>
              <a:t>Skills issue – how to complement academic skills with skills for effective impact on a company? </a:t>
            </a:r>
          </a:p>
          <a:p>
            <a:pPr marL="360363" indent="-360363"/>
            <a:r>
              <a:rPr lang="en-GB" sz="2200" dirty="0">
                <a:solidFill>
                  <a:srgbClr val="000000"/>
                </a:solidFill>
                <a:latin typeface="Arial" pitchFamily="34" charset="0"/>
                <a:cs typeface="Arial" pitchFamily="34" charset="0"/>
              </a:rPr>
              <a:t>Ignorance and expectations from business, and navigational difficulties for </a:t>
            </a:r>
            <a:r>
              <a:rPr lang="en-GB" sz="2200" dirty="0" smtClean="0">
                <a:solidFill>
                  <a:srgbClr val="000000"/>
                </a:solidFill>
                <a:latin typeface="Arial" pitchFamily="34" charset="0"/>
                <a:cs typeface="Arial" pitchFamily="34" charset="0"/>
              </a:rPr>
              <a:t>managers</a:t>
            </a:r>
            <a:endParaRPr lang="en-GB" sz="2200" dirty="0">
              <a:solidFill>
                <a:srgbClr val="000000"/>
              </a:solidFill>
              <a:latin typeface="Arial" pitchFamily="34" charset="0"/>
              <a:cs typeface="Arial" pitchFamily="34" charset="0"/>
            </a:endParaRPr>
          </a:p>
        </p:txBody>
      </p:sp>
      <p:sp>
        <p:nvSpPr>
          <p:cNvPr id="4" name="Slide Number Placeholder 3"/>
          <p:cNvSpPr>
            <a:spLocks noGrp="1"/>
          </p:cNvSpPr>
          <p:nvPr>
            <p:ph type="sldNum" sz="quarter" idx="11"/>
          </p:nvPr>
        </p:nvSpPr>
        <p:spPr/>
        <p:txBody>
          <a:bodyPr/>
          <a:lstStyle/>
          <a:p>
            <a:fld id="{4876E036-5087-4C32-B4ED-6B863D69D19C}" type="slidenum">
              <a:rPr lang="en-GB" smtClean="0"/>
              <a:pPr/>
              <a:t>21</a:t>
            </a:fld>
            <a:endParaRPr lang="en-GB"/>
          </a:p>
        </p:txBody>
      </p:sp>
    </p:spTree>
    <p:extLst>
      <p:ext uri="{BB962C8B-B14F-4D97-AF65-F5344CB8AC3E}">
        <p14:creationId xmlns:p14="http://schemas.microsoft.com/office/powerpoint/2010/main" val="89799608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where does that leave us </a:t>
            </a:r>
            <a:r>
              <a:rPr lang="en-US" dirty="0" smtClean="0"/>
              <a:t>…</a:t>
            </a:r>
            <a:endParaRPr lang="en-GB" dirty="0"/>
          </a:p>
        </p:txBody>
      </p:sp>
      <p:sp>
        <p:nvSpPr>
          <p:cNvPr id="4" name="Slide Number Placeholder 3"/>
          <p:cNvSpPr>
            <a:spLocks noGrp="1"/>
          </p:cNvSpPr>
          <p:nvPr>
            <p:ph type="sldNum" sz="quarter" idx="11"/>
          </p:nvPr>
        </p:nvSpPr>
        <p:spPr/>
        <p:txBody>
          <a:bodyPr/>
          <a:lstStyle/>
          <a:p>
            <a:fld id="{4876E036-5087-4C32-B4ED-6B863D69D19C}" type="slidenum">
              <a:rPr lang="en-GB" smtClean="0"/>
              <a:pPr/>
              <a:t>22</a:t>
            </a:fld>
            <a:endParaRPr lang="en-GB"/>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290783252"/>
              </p:ext>
            </p:extLst>
          </p:nvPr>
        </p:nvGraphicFramePr>
        <p:xfrm>
          <a:off x="685800" y="1447800"/>
          <a:ext cx="7848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204872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and what can we do collectively?</a:t>
            </a:r>
            <a:endParaRPr lang="en-GB" dirty="0"/>
          </a:p>
        </p:txBody>
      </p:sp>
      <p:sp>
        <p:nvSpPr>
          <p:cNvPr id="3" name="Content Placeholder 2"/>
          <p:cNvSpPr>
            <a:spLocks noGrp="1"/>
          </p:cNvSpPr>
          <p:nvPr>
            <p:ph idx="1"/>
          </p:nvPr>
        </p:nvSpPr>
        <p:spPr/>
        <p:txBody>
          <a:bodyPr/>
          <a:lstStyle/>
          <a:p>
            <a:r>
              <a:rPr lang="en-US" sz="2200" dirty="0" smtClean="0"/>
              <a:t>Lobby policy makers:</a:t>
            </a:r>
          </a:p>
          <a:p>
            <a:pPr lvl="2"/>
            <a:r>
              <a:rPr lang="en-US" sz="2200" dirty="0" smtClean="0"/>
              <a:t>STEMM – </a:t>
            </a:r>
            <a:r>
              <a:rPr lang="en-US" altLang="en-US" sz="2200" dirty="0" smtClean="0"/>
              <a:t>‘</a:t>
            </a:r>
            <a:r>
              <a:rPr lang="en-US" sz="2200" dirty="0" smtClean="0"/>
              <a:t>Management Matters</a:t>
            </a:r>
            <a:r>
              <a:rPr lang="en-US" altLang="en-US" sz="2200" dirty="0" smtClean="0"/>
              <a:t>’</a:t>
            </a:r>
            <a:endParaRPr lang="en-US" sz="2200" dirty="0" smtClean="0"/>
          </a:p>
          <a:p>
            <a:pPr lvl="2"/>
            <a:r>
              <a:rPr lang="en-US" sz="2200" dirty="0" smtClean="0"/>
              <a:t>Diversity of performance metrics</a:t>
            </a:r>
          </a:p>
          <a:p>
            <a:r>
              <a:rPr lang="en-US" sz="2200" dirty="0" smtClean="0"/>
              <a:t>Build relationships:</a:t>
            </a:r>
          </a:p>
          <a:p>
            <a:pPr lvl="2"/>
            <a:r>
              <a:rPr lang="en-US" sz="2200" dirty="0" smtClean="0"/>
              <a:t>With business bodies – common agendas</a:t>
            </a:r>
          </a:p>
          <a:p>
            <a:pPr lvl="2"/>
            <a:r>
              <a:rPr lang="en-US" sz="2200" dirty="0" smtClean="0"/>
              <a:t>With publishers – practice journal guide</a:t>
            </a:r>
          </a:p>
          <a:p>
            <a:r>
              <a:rPr lang="en-US" sz="2200" dirty="0" smtClean="0"/>
              <a:t>Develop capacity:</a:t>
            </a:r>
          </a:p>
          <a:p>
            <a:pPr lvl="2"/>
            <a:r>
              <a:rPr lang="en-US" sz="2200" dirty="0" smtClean="0"/>
              <a:t>Practitioners into Schools – FME</a:t>
            </a:r>
          </a:p>
          <a:p>
            <a:pPr lvl="2"/>
            <a:r>
              <a:rPr lang="en-US" sz="2200" dirty="0" smtClean="0"/>
              <a:t>Re-skilling academics</a:t>
            </a:r>
          </a:p>
        </p:txBody>
      </p:sp>
      <p:sp>
        <p:nvSpPr>
          <p:cNvPr id="4" name="Slide Number Placeholder 3"/>
          <p:cNvSpPr>
            <a:spLocks noGrp="1"/>
          </p:cNvSpPr>
          <p:nvPr>
            <p:ph type="sldNum" sz="quarter" idx="11"/>
          </p:nvPr>
        </p:nvSpPr>
        <p:spPr/>
        <p:txBody>
          <a:bodyPr/>
          <a:lstStyle/>
          <a:p>
            <a:fld id="{4876E036-5087-4C32-B4ED-6B863D69D19C}" type="slidenum">
              <a:rPr lang="en-GB" smtClean="0"/>
              <a:pPr/>
              <a:t>23</a:t>
            </a:fld>
            <a:endParaRPr lang="en-GB"/>
          </a:p>
        </p:txBody>
      </p:sp>
    </p:spTree>
    <p:extLst>
      <p:ext uri="{BB962C8B-B14F-4D97-AF65-F5344CB8AC3E}">
        <p14:creationId xmlns:p14="http://schemas.microsoft.com/office/powerpoint/2010/main" val="30817630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ABS Innovation Task Force II</a:t>
            </a:r>
            <a:endParaRPr lang="en-GB" dirty="0"/>
          </a:p>
        </p:txBody>
      </p:sp>
      <p:sp>
        <p:nvSpPr>
          <p:cNvPr id="3" name="Content Placeholder 2"/>
          <p:cNvSpPr>
            <a:spLocks noGrp="1"/>
          </p:cNvSpPr>
          <p:nvPr>
            <p:ph idx="1"/>
          </p:nvPr>
        </p:nvSpPr>
        <p:spPr/>
        <p:txBody>
          <a:bodyPr/>
          <a:lstStyle/>
          <a:p>
            <a:r>
              <a:rPr lang="en-US" sz="2200" dirty="0">
                <a:solidFill>
                  <a:srgbClr val="000000"/>
                </a:solidFill>
              </a:rPr>
              <a:t>Task Force is focusing on key themes of: </a:t>
            </a:r>
          </a:p>
          <a:p>
            <a:pPr lvl="2"/>
            <a:r>
              <a:rPr lang="en-US" sz="2200" dirty="0">
                <a:solidFill>
                  <a:srgbClr val="000000"/>
                </a:solidFill>
              </a:rPr>
              <a:t>student employability, </a:t>
            </a:r>
          </a:p>
          <a:p>
            <a:pPr lvl="2"/>
            <a:r>
              <a:rPr lang="en-US" sz="2200" dirty="0">
                <a:solidFill>
                  <a:srgbClr val="000000"/>
                </a:solidFill>
              </a:rPr>
              <a:t>enhanced exploitation of technology, </a:t>
            </a:r>
          </a:p>
          <a:p>
            <a:pPr lvl="2"/>
            <a:r>
              <a:rPr lang="en-US" sz="2200" dirty="0">
                <a:solidFill>
                  <a:srgbClr val="000000"/>
                </a:solidFill>
              </a:rPr>
              <a:t>faculty capacity building to engage with business</a:t>
            </a:r>
          </a:p>
          <a:p>
            <a:pPr lvl="2"/>
            <a:r>
              <a:rPr lang="en-US" sz="2200" dirty="0">
                <a:solidFill>
                  <a:srgbClr val="000000"/>
                </a:solidFill>
              </a:rPr>
              <a:t>review of funding to support world-class research.</a:t>
            </a:r>
          </a:p>
          <a:p>
            <a:r>
              <a:rPr lang="en-US" sz="2200" dirty="0">
                <a:solidFill>
                  <a:srgbClr val="000000"/>
                </a:solidFill>
              </a:rPr>
              <a:t>Close engagement with Ministers (</a:t>
            </a:r>
            <a:r>
              <a:rPr lang="en-US" sz="2200" dirty="0" err="1">
                <a:solidFill>
                  <a:srgbClr val="000000"/>
                </a:solidFill>
              </a:rPr>
              <a:t>Willetts</a:t>
            </a:r>
            <a:r>
              <a:rPr lang="en-US" sz="2200" dirty="0">
                <a:solidFill>
                  <a:srgbClr val="000000"/>
                </a:solidFill>
              </a:rPr>
              <a:t> and Cable) senior policy advisers (Lords </a:t>
            </a:r>
            <a:r>
              <a:rPr lang="en-US" sz="2200" dirty="0" err="1">
                <a:solidFill>
                  <a:srgbClr val="000000"/>
                </a:solidFill>
              </a:rPr>
              <a:t>Hesseltine</a:t>
            </a:r>
            <a:r>
              <a:rPr lang="en-US" sz="2200" dirty="0">
                <a:solidFill>
                  <a:srgbClr val="000000"/>
                </a:solidFill>
              </a:rPr>
              <a:t> and Young)</a:t>
            </a:r>
          </a:p>
          <a:p>
            <a:r>
              <a:rPr lang="en-US" sz="2200" dirty="0">
                <a:solidFill>
                  <a:srgbClr val="000000"/>
                </a:solidFill>
              </a:rPr>
              <a:t>Linking directly with BIS initiatives around support for MSBs and UKTI </a:t>
            </a:r>
            <a:r>
              <a:rPr lang="en-US" altLang="en-US" sz="2200" dirty="0">
                <a:solidFill>
                  <a:srgbClr val="000000"/>
                </a:solidFill>
              </a:rPr>
              <a:t>‘</a:t>
            </a:r>
            <a:r>
              <a:rPr lang="en-US" sz="2200" dirty="0">
                <a:solidFill>
                  <a:srgbClr val="000000"/>
                </a:solidFill>
              </a:rPr>
              <a:t>mini-MBA on exporting</a:t>
            </a:r>
            <a:r>
              <a:rPr lang="en-US" altLang="en-US" sz="2200" dirty="0">
                <a:solidFill>
                  <a:srgbClr val="000000"/>
                </a:solidFill>
              </a:rPr>
              <a:t>’</a:t>
            </a:r>
            <a:endParaRPr lang="en-US" sz="2200" dirty="0">
              <a:solidFill>
                <a:srgbClr val="000000"/>
              </a:solidFill>
            </a:endParaRPr>
          </a:p>
          <a:p>
            <a:pPr marL="0" indent="0">
              <a:buNone/>
            </a:pPr>
            <a:endParaRPr lang="en-GB" dirty="0"/>
          </a:p>
        </p:txBody>
      </p:sp>
      <p:sp>
        <p:nvSpPr>
          <p:cNvPr id="4" name="Slide Number Placeholder 3"/>
          <p:cNvSpPr>
            <a:spLocks noGrp="1"/>
          </p:cNvSpPr>
          <p:nvPr>
            <p:ph type="sldNum" sz="quarter" idx="11"/>
          </p:nvPr>
        </p:nvSpPr>
        <p:spPr/>
        <p:txBody>
          <a:bodyPr/>
          <a:lstStyle/>
          <a:p>
            <a:fld id="{4876E036-5087-4C32-B4ED-6B863D69D19C}" type="slidenum">
              <a:rPr lang="en-GB" smtClean="0"/>
              <a:pPr/>
              <a:t>3</a:t>
            </a:fld>
            <a:endParaRPr lang="en-GB"/>
          </a:p>
        </p:txBody>
      </p:sp>
    </p:spTree>
    <p:extLst>
      <p:ext uri="{BB962C8B-B14F-4D97-AF65-F5344CB8AC3E}">
        <p14:creationId xmlns:p14="http://schemas.microsoft.com/office/powerpoint/2010/main" val="8825613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perceptual challenge …</a:t>
            </a:r>
            <a:endParaRPr lang="en-GB" dirty="0"/>
          </a:p>
        </p:txBody>
      </p:sp>
      <p:sp>
        <p:nvSpPr>
          <p:cNvPr id="3" name="Content Placeholder 2"/>
          <p:cNvSpPr>
            <a:spLocks noGrp="1"/>
          </p:cNvSpPr>
          <p:nvPr>
            <p:ph idx="1"/>
          </p:nvPr>
        </p:nvSpPr>
        <p:spPr>
          <a:xfrm>
            <a:off x="685800" y="1447800"/>
            <a:ext cx="7848600" cy="5005536"/>
          </a:xfrm>
        </p:spPr>
        <p:txBody>
          <a:bodyPr/>
          <a:lstStyle/>
          <a:p>
            <a:pPr>
              <a:lnSpc>
                <a:spcPct val="90000"/>
              </a:lnSpc>
            </a:pPr>
            <a:r>
              <a:rPr lang="en-US" altLang="en-US" sz="2200" dirty="0" smtClean="0"/>
              <a:t>“</a:t>
            </a:r>
            <a:r>
              <a:rPr lang="en-US" sz="2200" dirty="0" smtClean="0"/>
              <a:t>… a new form of techno-nationalism in which policy makers compare innovative capacity based on input measures, such as the number of scientists and patents generated, without accounting for the ability to convert invention into value</a:t>
            </a:r>
            <a:r>
              <a:rPr lang="en-US" altLang="en-US" sz="2200" dirty="0" smtClean="0"/>
              <a:t>”</a:t>
            </a:r>
            <a:r>
              <a:rPr lang="en-US" sz="2200" dirty="0" smtClean="0"/>
              <a:t> (AACSB Innovation Report)</a:t>
            </a:r>
          </a:p>
          <a:p>
            <a:pPr>
              <a:lnSpc>
                <a:spcPct val="90000"/>
              </a:lnSpc>
            </a:pPr>
            <a:endParaRPr lang="en-US" sz="2200" dirty="0" smtClean="0"/>
          </a:p>
          <a:p>
            <a:pPr>
              <a:lnSpc>
                <a:spcPct val="90000"/>
              </a:lnSpc>
            </a:pPr>
            <a:r>
              <a:rPr lang="en-US" sz="2200" dirty="0" smtClean="0"/>
              <a:t>Yet ultimately innovation, and in turn growth, is as much about leadership and management – the natural domain of business schools – as it is about science and technology. </a:t>
            </a:r>
            <a:endParaRPr lang="en-GB" sz="2200" dirty="0" smtClean="0"/>
          </a:p>
        </p:txBody>
      </p:sp>
      <p:sp>
        <p:nvSpPr>
          <p:cNvPr id="4" name="Slide Number Placeholder 3"/>
          <p:cNvSpPr>
            <a:spLocks noGrp="1"/>
          </p:cNvSpPr>
          <p:nvPr>
            <p:ph type="sldNum" sz="quarter" idx="11"/>
          </p:nvPr>
        </p:nvSpPr>
        <p:spPr/>
        <p:txBody>
          <a:bodyPr/>
          <a:lstStyle/>
          <a:p>
            <a:fld id="{4876E036-5087-4C32-B4ED-6B863D69D19C}" type="slidenum">
              <a:rPr lang="en-GB" smtClean="0"/>
              <a:pPr/>
              <a:t>4</a:t>
            </a:fld>
            <a:endParaRPr lang="en-GB"/>
          </a:p>
        </p:txBody>
      </p:sp>
    </p:spTree>
    <p:extLst>
      <p:ext uri="{BB962C8B-B14F-4D97-AF65-F5344CB8AC3E}">
        <p14:creationId xmlns:p14="http://schemas.microsoft.com/office/powerpoint/2010/main" val="28457672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00"/>
                </a:solidFill>
              </a:rPr>
              <a:t>The economic challenge </a:t>
            </a:r>
            <a:r>
              <a:rPr lang="en-US" dirty="0">
                <a:solidFill>
                  <a:srgbClr val="000000"/>
                </a:solidFill>
              </a:rPr>
              <a:t>…</a:t>
            </a:r>
            <a:endParaRPr lang="en-GB" dirty="0">
              <a:solidFill>
                <a:srgbClr val="000000"/>
              </a:solidFill>
            </a:endParaRPr>
          </a:p>
        </p:txBody>
      </p:sp>
      <p:sp>
        <p:nvSpPr>
          <p:cNvPr id="3" name="Content Placeholder 2"/>
          <p:cNvSpPr>
            <a:spLocks noGrp="1"/>
          </p:cNvSpPr>
          <p:nvPr>
            <p:ph idx="1"/>
          </p:nvPr>
        </p:nvSpPr>
        <p:spPr/>
        <p:txBody>
          <a:bodyPr/>
          <a:lstStyle/>
          <a:p>
            <a:pPr>
              <a:spcBef>
                <a:spcPts val="3600"/>
              </a:spcBef>
            </a:pPr>
            <a:r>
              <a:rPr lang="en-GB" sz="2200" dirty="0">
                <a:solidFill>
                  <a:srgbClr val="000000"/>
                </a:solidFill>
              </a:rPr>
              <a:t>Rebalancing the economy</a:t>
            </a:r>
          </a:p>
          <a:p>
            <a:pPr>
              <a:spcBef>
                <a:spcPts val="3600"/>
              </a:spcBef>
            </a:pPr>
            <a:r>
              <a:rPr lang="en-GB" sz="2200" dirty="0">
                <a:solidFill>
                  <a:srgbClr val="000000"/>
                </a:solidFill>
              </a:rPr>
              <a:t>Commercialization of research</a:t>
            </a:r>
          </a:p>
          <a:p>
            <a:pPr>
              <a:spcBef>
                <a:spcPts val="3600"/>
              </a:spcBef>
            </a:pPr>
            <a:r>
              <a:rPr lang="en-GB" sz="2200" dirty="0">
                <a:solidFill>
                  <a:srgbClr val="000000"/>
                </a:solidFill>
              </a:rPr>
              <a:t>Role of Medium and Small Enterprises</a:t>
            </a:r>
          </a:p>
          <a:p>
            <a:pPr>
              <a:spcBef>
                <a:spcPts val="3600"/>
              </a:spcBef>
            </a:pPr>
            <a:r>
              <a:rPr lang="en-GB" sz="2200" dirty="0">
                <a:solidFill>
                  <a:srgbClr val="000000"/>
                </a:solidFill>
              </a:rPr>
              <a:t>Formal education of managers</a:t>
            </a:r>
          </a:p>
          <a:p>
            <a:pPr>
              <a:spcBef>
                <a:spcPts val="3600"/>
              </a:spcBef>
            </a:pPr>
            <a:r>
              <a:rPr lang="en-GB" sz="2200" dirty="0">
                <a:solidFill>
                  <a:srgbClr val="000000"/>
                </a:solidFill>
              </a:rPr>
              <a:t>Financing of higher </a:t>
            </a:r>
            <a:r>
              <a:rPr lang="en-GB" sz="2200" dirty="0" smtClean="0">
                <a:solidFill>
                  <a:srgbClr val="000000"/>
                </a:solidFill>
              </a:rPr>
              <a:t>education</a:t>
            </a:r>
            <a:endParaRPr lang="en-GB" sz="2200" dirty="0">
              <a:solidFill>
                <a:srgbClr val="000000"/>
              </a:solidFill>
            </a:endParaRPr>
          </a:p>
        </p:txBody>
      </p:sp>
      <p:sp>
        <p:nvSpPr>
          <p:cNvPr id="4" name="Slide Number Placeholder 3"/>
          <p:cNvSpPr>
            <a:spLocks noGrp="1"/>
          </p:cNvSpPr>
          <p:nvPr>
            <p:ph type="sldNum" sz="quarter" idx="11"/>
          </p:nvPr>
        </p:nvSpPr>
        <p:spPr/>
        <p:txBody>
          <a:bodyPr/>
          <a:lstStyle/>
          <a:p>
            <a:fld id="{4876E036-5087-4C32-B4ED-6B863D69D19C}" type="slidenum">
              <a:rPr lang="en-GB" smtClean="0"/>
              <a:pPr/>
              <a:t>5</a:t>
            </a:fld>
            <a:endParaRPr lang="en-GB"/>
          </a:p>
        </p:txBody>
      </p:sp>
    </p:spTree>
    <p:extLst>
      <p:ext uri="{BB962C8B-B14F-4D97-AF65-F5344CB8AC3E}">
        <p14:creationId xmlns:p14="http://schemas.microsoft.com/office/powerpoint/2010/main" val="33090485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00"/>
                </a:solidFill>
                <a:latin typeface="Arial" pitchFamily="34" charset="0"/>
                <a:cs typeface="Arial" pitchFamily="34" charset="0"/>
              </a:rPr>
              <a:t>Business Schools record of success . . .</a:t>
            </a:r>
            <a:endParaRPr lang="en-GB" dirty="0"/>
          </a:p>
        </p:txBody>
      </p:sp>
      <p:sp>
        <p:nvSpPr>
          <p:cNvPr id="3" name="Content Placeholder 2"/>
          <p:cNvSpPr>
            <a:spLocks noGrp="1"/>
          </p:cNvSpPr>
          <p:nvPr>
            <p:ph idx="1"/>
          </p:nvPr>
        </p:nvSpPr>
        <p:spPr/>
        <p:txBody>
          <a:bodyPr/>
          <a:lstStyle/>
          <a:p>
            <a:pPr marL="361950" indent="-361950">
              <a:spcBef>
                <a:spcPts val="1200"/>
              </a:spcBef>
            </a:pPr>
            <a:r>
              <a:rPr lang="en-GB" sz="2200" dirty="0">
                <a:solidFill>
                  <a:srgbClr val="000000"/>
                </a:solidFill>
                <a:latin typeface="Arial" pitchFamily="34" charset="0"/>
                <a:cs typeface="Arial" pitchFamily="34" charset="0"/>
              </a:rPr>
              <a:t>~130 schools in the UK</a:t>
            </a:r>
          </a:p>
          <a:p>
            <a:pPr marL="361950" indent="-361950">
              <a:spcBef>
                <a:spcPts val="1200"/>
              </a:spcBef>
            </a:pPr>
            <a:r>
              <a:rPr lang="en-GB" sz="2200" dirty="0">
                <a:solidFill>
                  <a:srgbClr val="000000"/>
                </a:solidFill>
                <a:latin typeface="Arial" pitchFamily="34" charset="0"/>
                <a:cs typeface="Arial" pitchFamily="34" charset="0"/>
              </a:rPr>
              <a:t>269,000 FTE students, up 60% in 15 years, now 14% of all HE students</a:t>
            </a:r>
          </a:p>
          <a:p>
            <a:pPr marL="361950" indent="-361950">
              <a:spcBef>
                <a:spcPts val="1200"/>
              </a:spcBef>
            </a:pPr>
            <a:r>
              <a:rPr lang="en-GB" sz="2200" dirty="0">
                <a:solidFill>
                  <a:srgbClr val="000000"/>
                </a:solidFill>
                <a:latin typeface="Arial" pitchFamily="34" charset="0"/>
                <a:cs typeface="Arial" pitchFamily="34" charset="0"/>
              </a:rPr>
              <a:t>35% FTE students non-domiciled</a:t>
            </a:r>
          </a:p>
          <a:p>
            <a:pPr marL="361950" indent="-361950">
              <a:spcBef>
                <a:spcPts val="1200"/>
              </a:spcBef>
            </a:pPr>
            <a:r>
              <a:rPr lang="en-GB" sz="2200" dirty="0">
                <a:solidFill>
                  <a:srgbClr val="000000"/>
                </a:solidFill>
                <a:latin typeface="Arial" pitchFamily="34" charset="0"/>
                <a:cs typeface="Arial" pitchFamily="34" charset="0"/>
              </a:rPr>
              <a:t>Successful overseas campuses</a:t>
            </a:r>
          </a:p>
          <a:p>
            <a:pPr marL="361950" indent="-361950">
              <a:spcBef>
                <a:spcPts val="1200"/>
              </a:spcBef>
            </a:pPr>
            <a:r>
              <a:rPr lang="en-GB" sz="2200" dirty="0">
                <a:solidFill>
                  <a:srgbClr val="000000"/>
                </a:solidFill>
                <a:latin typeface="Arial" pitchFamily="34" charset="0"/>
                <a:cs typeface="Arial" pitchFamily="34" charset="0"/>
              </a:rPr>
              <a:t>21 EQUIS accredited schools - more than any other European country</a:t>
            </a:r>
          </a:p>
          <a:p>
            <a:pPr marL="361950" indent="-361950">
              <a:spcBef>
                <a:spcPts val="1200"/>
              </a:spcBef>
            </a:pPr>
            <a:r>
              <a:rPr lang="en-GB" sz="2200" dirty="0">
                <a:solidFill>
                  <a:srgbClr val="000000"/>
                </a:solidFill>
                <a:latin typeface="Arial" pitchFamily="34" charset="0"/>
                <a:cs typeface="Arial" pitchFamily="34" charset="0"/>
              </a:rPr>
              <a:t>Second only to US in citations and publications</a:t>
            </a:r>
          </a:p>
          <a:p>
            <a:pPr marL="361950" indent="-361950">
              <a:spcBef>
                <a:spcPts val="1200"/>
              </a:spcBef>
            </a:pPr>
            <a:r>
              <a:rPr lang="en-GB" sz="2200" dirty="0">
                <a:solidFill>
                  <a:srgbClr val="000000"/>
                </a:solidFill>
                <a:latin typeface="Arial" pitchFamily="34" charset="0"/>
                <a:cs typeface="Arial" pitchFamily="34" charset="0"/>
              </a:rPr>
              <a:t>Important financial contribution to many universities</a:t>
            </a:r>
          </a:p>
        </p:txBody>
      </p:sp>
      <p:sp>
        <p:nvSpPr>
          <p:cNvPr id="4" name="Slide Number Placeholder 3"/>
          <p:cNvSpPr>
            <a:spLocks noGrp="1"/>
          </p:cNvSpPr>
          <p:nvPr>
            <p:ph type="sldNum" sz="quarter" idx="11"/>
          </p:nvPr>
        </p:nvSpPr>
        <p:spPr/>
        <p:txBody>
          <a:bodyPr/>
          <a:lstStyle/>
          <a:p>
            <a:fld id="{4876E036-5087-4C32-B4ED-6B863D69D19C}" type="slidenum">
              <a:rPr lang="en-GB" smtClean="0"/>
              <a:pPr/>
              <a:t>6</a:t>
            </a:fld>
            <a:endParaRPr lang="en-GB"/>
          </a:p>
        </p:txBody>
      </p:sp>
    </p:spTree>
    <p:extLst>
      <p:ext uri="{BB962C8B-B14F-4D97-AF65-F5344CB8AC3E}">
        <p14:creationId xmlns:p14="http://schemas.microsoft.com/office/powerpoint/2010/main" val="547419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r>
              <a:rPr lang="en-GB" b="1" dirty="0">
                <a:solidFill>
                  <a:srgbClr val="000000"/>
                </a:solidFill>
                <a:latin typeface="Arial" charset="0"/>
                <a:cs typeface="Arial" charset="0"/>
              </a:rPr>
              <a:t>So why change ?</a:t>
            </a:r>
            <a:endParaRPr lang="en-GB" dirty="0"/>
          </a:p>
        </p:txBody>
      </p:sp>
      <p:sp>
        <p:nvSpPr>
          <p:cNvPr id="4" name="Slide Number Placeholder 3"/>
          <p:cNvSpPr>
            <a:spLocks noGrp="1"/>
          </p:cNvSpPr>
          <p:nvPr>
            <p:ph type="sldNum" sz="quarter" idx="11"/>
          </p:nvPr>
        </p:nvSpPr>
        <p:spPr/>
        <p:txBody>
          <a:bodyPr/>
          <a:lstStyle/>
          <a:p>
            <a:fld id="{4876E036-5087-4C32-B4ED-6B863D69D19C}" type="slidenum">
              <a:rPr lang="en-GB" smtClean="0"/>
              <a:pPr/>
              <a:t>7</a:t>
            </a:fld>
            <a:endParaRPr lang="en-GB"/>
          </a:p>
        </p:txBody>
      </p:sp>
    </p:spTree>
    <p:extLst>
      <p:ext uri="{BB962C8B-B14F-4D97-AF65-F5344CB8AC3E}">
        <p14:creationId xmlns:p14="http://schemas.microsoft.com/office/powerpoint/2010/main" val="3316821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00"/>
                </a:solidFill>
                <a:latin typeface="Arial" pitchFamily="34" charset="0"/>
                <a:cs typeface="Arial" pitchFamily="34" charset="0"/>
              </a:rPr>
              <a:t>Because there</a:t>
            </a:r>
            <a:r>
              <a:rPr lang="en-GB" altLang="en-US" dirty="0">
                <a:solidFill>
                  <a:srgbClr val="000000"/>
                </a:solidFill>
                <a:latin typeface="Arial" pitchFamily="34" charset="0"/>
                <a:cs typeface="Arial" pitchFamily="34" charset="0"/>
              </a:rPr>
              <a:t>’</a:t>
            </a:r>
            <a:r>
              <a:rPr lang="en-GB" dirty="0">
                <a:solidFill>
                  <a:srgbClr val="000000"/>
                </a:solidFill>
                <a:latin typeface="Arial" pitchFamily="34" charset="0"/>
                <a:cs typeface="Arial" pitchFamily="34" charset="0"/>
              </a:rPr>
              <a:t>s a problem . . .</a:t>
            </a:r>
            <a:endParaRPr lang="en-GB" dirty="0"/>
          </a:p>
        </p:txBody>
      </p:sp>
      <p:sp>
        <p:nvSpPr>
          <p:cNvPr id="3" name="Content Placeholder 2"/>
          <p:cNvSpPr>
            <a:spLocks noGrp="1"/>
          </p:cNvSpPr>
          <p:nvPr>
            <p:ph idx="1"/>
          </p:nvPr>
        </p:nvSpPr>
        <p:spPr/>
        <p:txBody>
          <a:bodyPr/>
          <a:lstStyle/>
          <a:p>
            <a:r>
              <a:rPr lang="en-GB" sz="1800" dirty="0">
                <a:solidFill>
                  <a:srgbClr val="000000"/>
                </a:solidFill>
                <a:latin typeface="Arial" pitchFamily="34" charset="0"/>
                <a:cs typeface="Arial" pitchFamily="34" charset="0"/>
              </a:rPr>
              <a:t>Series of reports evaluating business engagement</a:t>
            </a:r>
          </a:p>
          <a:p>
            <a:pPr lvl="1"/>
            <a:r>
              <a:rPr lang="en-GB" sz="1800" dirty="0" err="1">
                <a:solidFill>
                  <a:srgbClr val="000000"/>
                </a:solidFill>
                <a:latin typeface="Arial" pitchFamily="34" charset="0"/>
                <a:cs typeface="Arial" pitchFamily="34" charset="0"/>
              </a:rPr>
              <a:t>Warry</a:t>
            </a:r>
            <a:r>
              <a:rPr lang="en-GB" sz="1800" dirty="0">
                <a:solidFill>
                  <a:srgbClr val="000000"/>
                </a:solidFill>
                <a:latin typeface="Arial" pitchFamily="34" charset="0"/>
                <a:cs typeface="Arial" pitchFamily="34" charset="0"/>
              </a:rPr>
              <a:t> Report, Excellence with Impact 2007 (RCUK) HMG</a:t>
            </a:r>
            <a:r>
              <a:rPr lang="en-GB" altLang="en-US" sz="1800" dirty="0">
                <a:solidFill>
                  <a:srgbClr val="000000"/>
                </a:solidFill>
                <a:latin typeface="Arial" pitchFamily="34" charset="0"/>
                <a:cs typeface="Arial" pitchFamily="34" charset="0"/>
              </a:rPr>
              <a:t>’</a:t>
            </a:r>
            <a:r>
              <a:rPr lang="en-GB" sz="1800" dirty="0">
                <a:solidFill>
                  <a:srgbClr val="000000"/>
                </a:solidFill>
                <a:latin typeface="Arial" pitchFamily="34" charset="0"/>
                <a:cs typeface="Arial" pitchFamily="34" charset="0"/>
              </a:rPr>
              <a:t>s Plan for Growth and Higher Education White Paper</a:t>
            </a:r>
          </a:p>
          <a:p>
            <a:pPr lvl="1"/>
            <a:r>
              <a:rPr lang="en-GB" sz="1800" dirty="0">
                <a:solidFill>
                  <a:srgbClr val="000000"/>
                </a:solidFill>
                <a:latin typeface="Arial" pitchFamily="34" charset="0"/>
                <a:cs typeface="Arial" pitchFamily="34" charset="0"/>
              </a:rPr>
              <a:t>Wilson, the V-C from Hertfordshire University, wrote a detailed report on universities and engagement . . .  mentioned business schools just once </a:t>
            </a:r>
          </a:p>
          <a:p>
            <a:r>
              <a:rPr lang="en-GB" sz="1800" dirty="0">
                <a:solidFill>
                  <a:srgbClr val="000000"/>
                </a:solidFill>
                <a:latin typeface="Arial" pitchFamily="34" charset="0"/>
                <a:cs typeface="Arial" pitchFamily="34" charset="0"/>
              </a:rPr>
              <a:t>Highly consistent messages from reports</a:t>
            </a:r>
          </a:p>
          <a:p>
            <a:pPr lvl="1"/>
            <a:r>
              <a:rPr lang="en-GB" sz="1800" dirty="0">
                <a:solidFill>
                  <a:srgbClr val="000000"/>
                </a:solidFill>
                <a:latin typeface="Arial" pitchFamily="34" charset="0"/>
                <a:cs typeface="Arial" pitchFamily="34" charset="0"/>
              </a:rPr>
              <a:t>Programmes / Courses lack relevance, topicality and application focus</a:t>
            </a:r>
          </a:p>
          <a:p>
            <a:pPr lvl="1"/>
            <a:r>
              <a:rPr lang="en-GB" sz="1800" dirty="0">
                <a:solidFill>
                  <a:srgbClr val="000000"/>
                </a:solidFill>
                <a:latin typeface="Arial" pitchFamily="34" charset="0"/>
                <a:cs typeface="Arial" pitchFamily="34" charset="0"/>
              </a:rPr>
              <a:t>Poor diffusion of research to industry</a:t>
            </a:r>
          </a:p>
          <a:p>
            <a:pPr lvl="1"/>
            <a:r>
              <a:rPr lang="en-GB" sz="1800" dirty="0">
                <a:solidFill>
                  <a:srgbClr val="000000"/>
                </a:solidFill>
                <a:latin typeface="Arial" pitchFamily="34" charset="0"/>
                <a:cs typeface="Arial" pitchFamily="34" charset="0"/>
              </a:rPr>
              <a:t>Little cross-disciplinary integration, little focus on entrepreneurialism</a:t>
            </a:r>
          </a:p>
          <a:p>
            <a:pPr lvl="1"/>
            <a:r>
              <a:rPr lang="en-GB" sz="1800" dirty="0">
                <a:solidFill>
                  <a:srgbClr val="000000"/>
                </a:solidFill>
                <a:latin typeface="Arial" pitchFamily="34" charset="0"/>
                <a:cs typeface="Arial" pitchFamily="34" charset="0"/>
              </a:rPr>
              <a:t>Lack of  business engagement, especially severe with SMEs</a:t>
            </a:r>
          </a:p>
          <a:p>
            <a:r>
              <a:rPr lang="en-GB" sz="1800" dirty="0">
                <a:solidFill>
                  <a:srgbClr val="000000"/>
                </a:solidFill>
                <a:latin typeface="Arial" pitchFamily="34" charset="0"/>
                <a:cs typeface="Arial" pitchFamily="34" charset="0"/>
              </a:rPr>
              <a:t>Repetitive complaints from business and government</a:t>
            </a:r>
          </a:p>
          <a:p>
            <a:pPr lvl="1"/>
            <a:r>
              <a:rPr lang="en-GB" sz="1800" dirty="0">
                <a:solidFill>
                  <a:srgbClr val="000000"/>
                </a:solidFill>
                <a:latin typeface="Arial" pitchFamily="34" charset="0"/>
                <a:cs typeface="Arial" pitchFamily="34" charset="0"/>
              </a:rPr>
              <a:t> Graduates lack the skills, business and innovation not benefiting</a:t>
            </a:r>
          </a:p>
        </p:txBody>
      </p:sp>
      <p:sp>
        <p:nvSpPr>
          <p:cNvPr id="4" name="Slide Number Placeholder 3"/>
          <p:cNvSpPr>
            <a:spLocks noGrp="1"/>
          </p:cNvSpPr>
          <p:nvPr>
            <p:ph type="sldNum" sz="quarter" idx="11"/>
          </p:nvPr>
        </p:nvSpPr>
        <p:spPr/>
        <p:txBody>
          <a:bodyPr/>
          <a:lstStyle/>
          <a:p>
            <a:fld id="{4876E036-5087-4C32-B4ED-6B863D69D19C}" type="slidenum">
              <a:rPr lang="en-GB" smtClean="0"/>
              <a:pPr/>
              <a:t>8</a:t>
            </a:fld>
            <a:endParaRPr lang="en-GB"/>
          </a:p>
        </p:txBody>
      </p:sp>
    </p:spTree>
    <p:extLst>
      <p:ext uri="{BB962C8B-B14F-4D97-AF65-F5344CB8AC3E}">
        <p14:creationId xmlns:p14="http://schemas.microsoft.com/office/powerpoint/2010/main" val="20511229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spcBef>
                <a:spcPts val="3600"/>
              </a:spcBef>
              <a:buFont typeface="Wingdings" pitchFamily="2" charset="2"/>
              <a:buNone/>
            </a:pPr>
            <a:r>
              <a:rPr lang="en-GB" b="1" dirty="0">
                <a:solidFill>
                  <a:srgbClr val="000000"/>
                </a:solidFill>
                <a:latin typeface="Arial" pitchFamily="34" charset="0"/>
                <a:cs typeface="Arial" pitchFamily="34" charset="0"/>
              </a:rPr>
              <a:t>Competitive threats</a:t>
            </a:r>
          </a:p>
          <a:p>
            <a:pPr marL="0" indent="0" algn="ctr">
              <a:spcBef>
                <a:spcPts val="3600"/>
              </a:spcBef>
              <a:buFont typeface="Wingdings" pitchFamily="2" charset="2"/>
              <a:buNone/>
            </a:pPr>
            <a:r>
              <a:rPr lang="en-GB" b="1" dirty="0">
                <a:solidFill>
                  <a:srgbClr val="000000"/>
                </a:solidFill>
                <a:latin typeface="Arial" pitchFamily="34" charset="0"/>
                <a:cs typeface="Arial" pitchFamily="34" charset="0"/>
              </a:rPr>
              <a:t>Stakeholder commitment</a:t>
            </a:r>
          </a:p>
          <a:p>
            <a:pPr marL="0" indent="0" algn="ctr">
              <a:spcBef>
                <a:spcPts val="3600"/>
              </a:spcBef>
              <a:buFont typeface="Wingdings" pitchFamily="2" charset="2"/>
              <a:buNone/>
            </a:pPr>
            <a:r>
              <a:rPr lang="en-GB" b="1" dirty="0">
                <a:solidFill>
                  <a:srgbClr val="000000"/>
                </a:solidFill>
                <a:latin typeface="Arial" pitchFamily="34" charset="0"/>
                <a:cs typeface="Arial" pitchFamily="34" charset="0"/>
              </a:rPr>
              <a:t>Moral purpose</a:t>
            </a:r>
          </a:p>
          <a:p>
            <a:pPr marL="0" indent="0">
              <a:buNone/>
            </a:pPr>
            <a:endParaRPr lang="en-GB" dirty="0"/>
          </a:p>
        </p:txBody>
      </p:sp>
      <p:sp>
        <p:nvSpPr>
          <p:cNvPr id="4" name="Slide Number Placeholder 3"/>
          <p:cNvSpPr>
            <a:spLocks noGrp="1"/>
          </p:cNvSpPr>
          <p:nvPr>
            <p:ph type="sldNum" sz="quarter" idx="11"/>
          </p:nvPr>
        </p:nvSpPr>
        <p:spPr/>
        <p:txBody>
          <a:bodyPr/>
          <a:lstStyle/>
          <a:p>
            <a:fld id="{4876E036-5087-4C32-B4ED-6B863D69D19C}" type="slidenum">
              <a:rPr lang="en-GB" smtClean="0"/>
              <a:pPr/>
              <a:t>9</a:t>
            </a:fld>
            <a:endParaRPr lang="en-GB"/>
          </a:p>
        </p:txBody>
      </p:sp>
    </p:spTree>
    <p:extLst>
      <p:ext uri="{BB962C8B-B14F-4D97-AF65-F5344CB8AC3E}">
        <p14:creationId xmlns:p14="http://schemas.microsoft.com/office/powerpoint/2010/main" val="6131362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lu-2006-1">
  <a:themeElements>
    <a:clrScheme name="">
      <a:dk1>
        <a:srgbClr val="000000"/>
      </a:dk1>
      <a:lt1>
        <a:srgbClr val="FFFFFF"/>
      </a:lt1>
      <a:dk2>
        <a:srgbClr val="CC0066"/>
      </a:dk2>
      <a:lt2>
        <a:srgbClr val="999999"/>
      </a:lt2>
      <a:accent1>
        <a:srgbClr val="CC0066"/>
      </a:accent1>
      <a:accent2>
        <a:srgbClr val="999999"/>
      </a:accent2>
      <a:accent3>
        <a:srgbClr val="FFFFFF"/>
      </a:accent3>
      <a:accent4>
        <a:srgbClr val="000000"/>
      </a:accent4>
      <a:accent5>
        <a:srgbClr val="E2AAB8"/>
      </a:accent5>
      <a:accent6>
        <a:srgbClr val="8A8A8A"/>
      </a:accent6>
      <a:hlink>
        <a:srgbClr val="CC0066"/>
      </a:hlink>
      <a:folHlink>
        <a:srgbClr val="CC0066"/>
      </a:folHlink>
    </a:clrScheme>
    <a:fontScheme name="lu-desig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54DE"/>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rgbClr val="9954DE"/>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1" i="0" u="none" strike="noStrike" cap="none" normalizeH="0" baseline="0" smtClean="0">
            <a:ln>
              <a:noFill/>
            </a:ln>
            <a:solidFill>
              <a:schemeClr val="tx1"/>
            </a:solidFill>
            <a:effectLst/>
            <a:latin typeface="Times" charset="0"/>
          </a:defRPr>
        </a:defPPr>
      </a:lstStyle>
    </a:lnDef>
  </a:objectDefaults>
  <a:extraClrSchemeLst>
    <a:extraClrScheme>
      <a:clrScheme name="lu-desig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u-desig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u-desig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u-desig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u-desig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u-desig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u-design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u-desig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u-desig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u-desig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u-desig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u-desig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330066"/>
    </a:dk1>
    <a:lt1>
      <a:srgbClr val="FFFFFF"/>
    </a:lt1>
    <a:dk2>
      <a:srgbClr val="CC0066"/>
    </a:dk2>
    <a:lt2>
      <a:srgbClr val="999999"/>
    </a:lt2>
    <a:accent1>
      <a:srgbClr val="CC0066"/>
    </a:accent1>
    <a:accent2>
      <a:srgbClr val="999999"/>
    </a:accent2>
    <a:accent3>
      <a:srgbClr val="FFFFFF"/>
    </a:accent3>
    <a:accent4>
      <a:srgbClr val="2A0056"/>
    </a:accent4>
    <a:accent5>
      <a:srgbClr val="E2AAB8"/>
    </a:accent5>
    <a:accent6>
      <a:srgbClr val="8A8A8A"/>
    </a:accent6>
    <a:hlink>
      <a:srgbClr val="CC0066"/>
    </a:hlink>
    <a:folHlink>
      <a:srgbClr val="CC0066"/>
    </a:folHlink>
  </a:clrScheme>
</a:themeOverride>
</file>

<file path=docProps/app.xml><?xml version="1.0" encoding="utf-8"?>
<Properties xmlns="http://schemas.openxmlformats.org/officeDocument/2006/extended-properties" xmlns:vt="http://schemas.openxmlformats.org/officeDocument/2006/docPropsVTypes">
  <Template>lu-2006-1</Template>
  <TotalTime>39</TotalTime>
  <Words>1151</Words>
  <Application>Microsoft Macintosh PowerPoint</Application>
  <PresentationFormat>On-screen Show (4:3)</PresentationFormat>
  <Paragraphs>166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lu-2006-1</vt:lpstr>
      <vt:lpstr>The Role of the Business Schools in Promoting Innovation and Growth in the United Kingdom</vt:lpstr>
      <vt:lpstr>ABS Innovation Task Force</vt:lpstr>
      <vt:lpstr>ABS Innovation Task Force II</vt:lpstr>
      <vt:lpstr>A perceptual challenge …</vt:lpstr>
      <vt:lpstr>The economic challenge …</vt:lpstr>
      <vt:lpstr>Business Schools record of success . . .</vt:lpstr>
      <vt:lpstr>PowerPoint Presentation</vt:lpstr>
      <vt:lpstr>Because there’s a problem . . .</vt:lpstr>
      <vt:lpstr>PowerPoint Presentation</vt:lpstr>
      <vt:lpstr>The problem is well recognized</vt:lpstr>
      <vt:lpstr>Case for change</vt:lpstr>
      <vt:lpstr>The problem is well recognized</vt:lpstr>
      <vt:lpstr>Scalable and replicable examples</vt:lpstr>
      <vt:lpstr>The problem is well recognized</vt:lpstr>
      <vt:lpstr>Innovation in pedagogy</vt:lpstr>
      <vt:lpstr>The problem is well recognized</vt:lpstr>
      <vt:lpstr>Reward and recognition systems</vt:lpstr>
      <vt:lpstr>The problem is well recognized</vt:lpstr>
      <vt:lpstr>Institutional differentiation</vt:lpstr>
      <vt:lpstr>The problem is well recognized</vt:lpstr>
      <vt:lpstr>Issues around research engagement with businesses</vt:lpstr>
      <vt:lpstr>So where does that leave us …</vt:lpstr>
      <vt:lpstr>… and what can we do collectively?</vt:lpstr>
    </vt:vector>
  </TitlesOfParts>
  <Company>Loughborough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Business Schools in Promoting Innovation and Growth in the United Kingdom</dc:title>
  <dc:creator>Staff/Research Student</dc:creator>
  <cp:lastModifiedBy>Angus Laing</cp:lastModifiedBy>
  <cp:revision>7</cp:revision>
  <cp:lastPrinted>2002-09-30T09:38:28Z</cp:lastPrinted>
  <dcterms:created xsi:type="dcterms:W3CDTF">2012-11-22T13:42:37Z</dcterms:created>
  <dcterms:modified xsi:type="dcterms:W3CDTF">2012-11-22T14:39:34Z</dcterms:modified>
</cp:coreProperties>
</file>